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60" r:id="rId3"/>
    <p:sldId id="259" r:id="rId4"/>
    <p:sldId id="266" r:id="rId5"/>
    <p:sldId id="268" r:id="rId6"/>
    <p:sldId id="262" r:id="rId7"/>
    <p:sldId id="269" r:id="rId8"/>
    <p:sldId id="264" r:id="rId9"/>
    <p:sldId id="257" r:id="rId10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44;&#1083;&#1103;%20&#1089;&#1072;&#1081;&#1090;&#1072;%20&#1087;&#1088;&#1077;&#1079;&#1099;\&#1063;&#1077;&#1088;&#1085;&#1086;&#1074;&#1080;&#1082;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44;&#1083;&#1103;%20&#1089;&#1072;&#1081;&#1090;&#1072;%20&#1087;&#1088;&#1077;&#1079;&#1099;\&#1063;&#1077;&#1088;&#1085;&#1086;&#1074;&#1080;&#108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44;&#1083;&#1103;%20&#1089;&#1072;&#1081;&#1090;&#1072;%20&#1087;&#1088;&#1077;&#1079;&#1099;\&#1063;&#1077;&#1088;&#1085;&#1086;&#1074;&#1080;&#1082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СКО!$C$2</c:f>
              <c:strCache>
                <c:ptCount val="1"/>
                <c:pt idx="0">
                  <c:v>ВДС МСП, млрд тенге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СКО!$B$3:$B$22</c:f>
              <c:strCache>
                <c:ptCount val="20"/>
                <c:pt idx="0">
                  <c:v>Жетісу</c:v>
                </c:pt>
                <c:pt idx="1">
                  <c:v>Ұлытау</c:v>
                </c:pt>
                <c:pt idx="2">
                  <c:v>СКО</c:v>
                </c:pt>
                <c:pt idx="3">
                  <c:v>Кызылординская</c:v>
                </c:pt>
                <c:pt idx="4">
                  <c:v>Жамбылская</c:v>
                </c:pt>
                <c:pt idx="5">
                  <c:v>Абай</c:v>
                </c:pt>
                <c:pt idx="6">
                  <c:v>Акмолинская</c:v>
                </c:pt>
                <c:pt idx="7">
                  <c:v>Мангистауская</c:v>
                </c:pt>
                <c:pt idx="8">
                  <c:v>г. Шымкент</c:v>
                </c:pt>
                <c:pt idx="9">
                  <c:v>Туркестанская</c:v>
                </c:pt>
                <c:pt idx="10">
                  <c:v>Костанайская</c:v>
                </c:pt>
                <c:pt idx="11">
                  <c:v>Павлодарская</c:v>
                </c:pt>
                <c:pt idx="12">
                  <c:v>Актюбинская</c:v>
                </c:pt>
                <c:pt idx="13">
                  <c:v>ВКО</c:v>
                </c:pt>
                <c:pt idx="14">
                  <c:v>Алматинская</c:v>
                </c:pt>
                <c:pt idx="15">
                  <c:v>ЗКО</c:v>
                </c:pt>
                <c:pt idx="16">
                  <c:v>Карагандинская</c:v>
                </c:pt>
                <c:pt idx="17">
                  <c:v>г. Астана</c:v>
                </c:pt>
                <c:pt idx="18">
                  <c:v>Атырауская</c:v>
                </c:pt>
                <c:pt idx="19">
                  <c:v>г. Алматы</c:v>
                </c:pt>
              </c:strCache>
            </c:strRef>
          </c:cat>
          <c:val>
            <c:numRef>
              <c:f>СКО!$C$3:$C$22</c:f>
              <c:numCache>
                <c:formatCode>#,##0</c:formatCode>
                <c:ptCount val="20"/>
                <c:pt idx="0">
                  <c:v>157.8230980036771</c:v>
                </c:pt>
                <c:pt idx="1">
                  <c:v>28.923555236895211</c:v>
                </c:pt>
                <c:pt idx="2">
                  <c:v>136.49875912956841</c:v>
                </c:pt>
                <c:pt idx="3">
                  <c:v>97.474397476429644</c:v>
                </c:pt>
                <c:pt idx="4">
                  <c:v>148.73938534445466</c:v>
                </c:pt>
                <c:pt idx="5">
                  <c:v>144.4391679939971</c:v>
                </c:pt>
                <c:pt idx="6">
                  <c:v>203.34256730131389</c:v>
                </c:pt>
                <c:pt idx="7">
                  <c:v>258.42360379770867</c:v>
                </c:pt>
                <c:pt idx="8">
                  <c:v>441.35226618991203</c:v>
                </c:pt>
                <c:pt idx="9">
                  <c:v>223.98618025657086</c:v>
                </c:pt>
                <c:pt idx="10">
                  <c:v>289.30831920545484</c:v>
                </c:pt>
                <c:pt idx="11">
                  <c:v>188.27566898261782</c:v>
                </c:pt>
                <c:pt idx="12">
                  <c:v>270.27673542228041</c:v>
                </c:pt>
                <c:pt idx="13">
                  <c:v>248.75399690602407</c:v>
                </c:pt>
                <c:pt idx="14">
                  <c:v>557.77912148553025</c:v>
                </c:pt>
                <c:pt idx="15">
                  <c:v>407.66155183363645</c:v>
                </c:pt>
                <c:pt idx="16">
                  <c:v>330.8301192397775</c:v>
                </c:pt>
                <c:pt idx="17">
                  <c:v>2073.0669500098779</c:v>
                </c:pt>
                <c:pt idx="18">
                  <c:v>675.50742705829725</c:v>
                </c:pt>
                <c:pt idx="19">
                  <c:v>2939.7418749327721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DC-4910-B49D-0DB77736A654}"/>
            </c:ext>
          </c:extLst>
        </c:ser>
        <c:ser>
          <c:idx val="1"/>
          <c:order val="1"/>
          <c:tx>
            <c:strRef>
              <c:f>СКО!$D$2</c:f>
              <c:strCache>
                <c:ptCount val="1"/>
                <c:pt idx="0">
                  <c:v>ВРП, млрд тенге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CDE-4910-A4B4-2A6EF254A503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1DC-4910-B49D-0DB77736A65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E4A-40EA-8CD2-2427B9A59327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265-4DD1-BAFE-572A80D12723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9F4-424A-8554-40786B912B63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315-4499-92A8-5A4A03BB2AF6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CDE-4910-A4B4-2A6EF254A503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0"/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E4A-40EA-8CD2-2427B9A59327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0"/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265-4DD1-BAFE-572A80D12723}"/>
                </c:ext>
              </c:extLst>
            </c:dLbl>
            <c:dLbl>
              <c:idx val="12"/>
              <c:spPr/>
              <c:txPr>
                <a:bodyPr/>
                <a:lstStyle/>
                <a:p>
                  <a:pPr>
                    <a:defRPr b="0"/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9F4-424A-8554-40786B912B63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0"/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315-4499-92A8-5A4A03BB2AF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СКО!$B$3:$B$22</c:f>
              <c:strCache>
                <c:ptCount val="20"/>
                <c:pt idx="0">
                  <c:v>Жетісу</c:v>
                </c:pt>
                <c:pt idx="1">
                  <c:v>Ұлытау</c:v>
                </c:pt>
                <c:pt idx="2">
                  <c:v>СКО</c:v>
                </c:pt>
                <c:pt idx="3">
                  <c:v>Кызылординская</c:v>
                </c:pt>
                <c:pt idx="4">
                  <c:v>Жамбылская</c:v>
                </c:pt>
                <c:pt idx="5">
                  <c:v>Абай</c:v>
                </c:pt>
                <c:pt idx="6">
                  <c:v>Акмолинская</c:v>
                </c:pt>
                <c:pt idx="7">
                  <c:v>Мангистауская</c:v>
                </c:pt>
                <c:pt idx="8">
                  <c:v>г. Шымкент</c:v>
                </c:pt>
                <c:pt idx="9">
                  <c:v>Туркестанская</c:v>
                </c:pt>
                <c:pt idx="10">
                  <c:v>Костанайская</c:v>
                </c:pt>
                <c:pt idx="11">
                  <c:v>Павлодарская</c:v>
                </c:pt>
                <c:pt idx="12">
                  <c:v>Актюбинская</c:v>
                </c:pt>
                <c:pt idx="13">
                  <c:v>ВКО</c:v>
                </c:pt>
                <c:pt idx="14">
                  <c:v>Алматинская</c:v>
                </c:pt>
                <c:pt idx="15">
                  <c:v>ЗКО</c:v>
                </c:pt>
                <c:pt idx="16">
                  <c:v>Карагандинская</c:v>
                </c:pt>
                <c:pt idx="17">
                  <c:v>г. Астана</c:v>
                </c:pt>
                <c:pt idx="18">
                  <c:v>Атырауская</c:v>
                </c:pt>
                <c:pt idx="19">
                  <c:v>г. Алматы</c:v>
                </c:pt>
              </c:strCache>
            </c:strRef>
          </c:cat>
          <c:val>
            <c:numRef>
              <c:f>СКО!$D$3:$D$22</c:f>
              <c:numCache>
                <c:formatCode>#,##0</c:formatCode>
                <c:ptCount val="20"/>
                <c:pt idx="0">
                  <c:v>392.7987</c:v>
                </c:pt>
                <c:pt idx="1">
                  <c:v>430.32830000000001</c:v>
                </c:pt>
                <c:pt idx="2">
                  <c:v>484.55709999999999</c:v>
                </c:pt>
                <c:pt idx="3">
                  <c:v>576.16250000000002</c:v>
                </c:pt>
                <c:pt idx="4">
                  <c:v>638.67590000000007</c:v>
                </c:pt>
                <c:pt idx="5">
                  <c:v>713.42880000000002</c:v>
                </c:pt>
                <c:pt idx="6">
                  <c:v>763.32010000000002</c:v>
                </c:pt>
                <c:pt idx="7">
                  <c:v>853.41150000000005</c:v>
                </c:pt>
                <c:pt idx="8">
                  <c:v>872.58960000000002</c:v>
                </c:pt>
                <c:pt idx="9">
                  <c:v>927.56359999999995</c:v>
                </c:pt>
                <c:pt idx="10">
                  <c:v>974.58580000000006</c:v>
                </c:pt>
                <c:pt idx="11">
                  <c:v>980.25250000000005</c:v>
                </c:pt>
                <c:pt idx="12">
                  <c:v>1077.6878000000002</c:v>
                </c:pt>
                <c:pt idx="13">
                  <c:v>1086.4493</c:v>
                </c:pt>
                <c:pt idx="14">
                  <c:v>1199.1593</c:v>
                </c:pt>
                <c:pt idx="15">
                  <c:v>1239.3841</c:v>
                </c:pt>
                <c:pt idx="16">
                  <c:v>1690.8798000000002</c:v>
                </c:pt>
                <c:pt idx="17">
                  <c:v>2647.5419999999999</c:v>
                </c:pt>
                <c:pt idx="18">
                  <c:v>3153.4511000000002</c:v>
                </c:pt>
                <c:pt idx="19">
                  <c:v>5321.6760000000004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DC-4910-B49D-0DB77736A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5821056"/>
        <c:axId val="205822592"/>
      </c:barChart>
      <c:catAx>
        <c:axId val="205821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205822592"/>
        <c:crosses val="autoZero"/>
        <c:auto val="1"/>
        <c:lblAlgn val="ctr"/>
        <c:lblOffset val="100"/>
        <c:tickLblSkip val="1"/>
        <c:noMultiLvlLbl val="0"/>
      </c:catAx>
      <c:valAx>
        <c:axId val="2058225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05821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ysClr val="windowText" lastClr="000000"/>
          </a:solidFill>
          <a:latin typeface="Century Gothic" panose="020B0502020202020204" pitchFamily="34" charset="0"/>
        </a:defRPr>
      </a:pPr>
      <a:endParaRPr lang="ru-KZ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0"/>
                  <c:y val="-1.258868739838566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95-4C0C-A979-23CD79720D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Лист1!$R$20:$R$25</c:f>
              <c:strCache>
                <c:ptCount val="6"/>
                <c:pt idx="0">
                  <c:v>Транспорт и складирование</c:v>
                </c:pt>
                <c:pt idx="1">
                  <c:v>Строительство</c:v>
                </c:pt>
                <c:pt idx="2">
                  <c:v>Обрабатывающая промышленность</c:v>
                </c:pt>
                <c:pt idx="3">
                  <c:v>Прочие виды услуг</c:v>
                </c:pt>
                <c:pt idx="4">
                  <c:v>Сельское хозяйство</c:v>
                </c:pt>
                <c:pt idx="5">
                  <c:v>Торговля</c:v>
                </c:pt>
              </c:strCache>
            </c:strRef>
          </c:cat>
          <c:val>
            <c:numRef>
              <c:f>Лист1!$S$20:$S$25</c:f>
              <c:numCache>
                <c:formatCode>###\ ###\ ###\ ##0</c:formatCode>
                <c:ptCount val="6"/>
                <c:pt idx="0">
                  <c:v>2449</c:v>
                </c:pt>
                <c:pt idx="1">
                  <c:v>2726</c:v>
                </c:pt>
                <c:pt idx="2">
                  <c:v>4853</c:v>
                </c:pt>
                <c:pt idx="3">
                  <c:v>9705</c:v>
                </c:pt>
                <c:pt idx="4">
                  <c:v>12529</c:v>
                </c:pt>
                <c:pt idx="5">
                  <c:v>23525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E7-461E-87AA-D5F524B1B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31962703"/>
        <c:axId val="1731967983"/>
      </c:barChart>
      <c:catAx>
        <c:axId val="17319627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1731967983"/>
        <c:crosses val="autoZero"/>
        <c:auto val="1"/>
        <c:lblAlgn val="ctr"/>
        <c:lblOffset val="100"/>
        <c:noMultiLvlLbl val="0"/>
      </c:catAx>
      <c:valAx>
        <c:axId val="1731967983"/>
        <c:scaling>
          <c:orientation val="minMax"/>
        </c:scaling>
        <c:delete val="1"/>
        <c:axPos val="b"/>
        <c:numFmt formatCode="###\ ###\ ###\ ##0" sourceLinked="1"/>
        <c:majorTickMark val="none"/>
        <c:minorTickMark val="none"/>
        <c:tickLblPos val="nextTo"/>
        <c:crossAx val="1731962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C27-450B-A8E8-ADB4145EF4E5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DAE-4835-9EAD-11D042179DF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715-488A-A9A1-D1880BE35D2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470-4EDF-B991-E889EA128168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0FC-4BCC-BB34-62903FA5283C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67A-418C-8C99-08D6A3BAB46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0"/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C27-450B-A8E8-ADB4145EF4E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DAE-4835-9EAD-11D042179DFE}"/>
                </c:ext>
              </c:extLst>
            </c:dLbl>
            <c:dLbl>
              <c:idx val="9"/>
              <c:spPr/>
              <c:txPr>
                <a:bodyPr/>
                <a:lstStyle/>
                <a:p>
                  <a:pPr>
                    <a:defRPr b="0"/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470-4EDF-B991-E889EA128168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0"/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0FC-4BCC-BB34-62903FA5283C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0"/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67A-418C-8C99-08D6A3BAB46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СКО!$B$25:$B$44</c:f>
              <c:strCache>
                <c:ptCount val="20"/>
                <c:pt idx="0">
                  <c:v>Туркестанская</c:v>
                </c:pt>
                <c:pt idx="1">
                  <c:v>Жамбылская</c:v>
                </c:pt>
                <c:pt idx="2">
                  <c:v>Жетісу</c:v>
                </c:pt>
                <c:pt idx="3">
                  <c:v>Кызылординская</c:v>
                </c:pt>
                <c:pt idx="4">
                  <c:v>г. Шымкент</c:v>
                </c:pt>
                <c:pt idx="5">
                  <c:v>Алматинская</c:v>
                </c:pt>
                <c:pt idx="6">
                  <c:v>СКО</c:v>
                </c:pt>
                <c:pt idx="7">
                  <c:v>Акмолинская</c:v>
                </c:pt>
                <c:pt idx="8">
                  <c:v>Мангистауская</c:v>
                </c:pt>
                <c:pt idx="9">
                  <c:v>Актюбинская </c:v>
                </c:pt>
                <c:pt idx="10">
                  <c:v>Костанайская</c:v>
                </c:pt>
                <c:pt idx="11">
                  <c:v>Абай</c:v>
                </c:pt>
                <c:pt idx="12">
                  <c:v>Павлодарская</c:v>
                </c:pt>
                <c:pt idx="13">
                  <c:v>Карагандинская</c:v>
                </c:pt>
                <c:pt idx="14">
                  <c:v>ВКО</c:v>
                </c:pt>
                <c:pt idx="15">
                  <c:v>ЗКО</c:v>
                </c:pt>
                <c:pt idx="16">
                  <c:v>г. Астана</c:v>
                </c:pt>
                <c:pt idx="17">
                  <c:v>Ұлытау</c:v>
                </c:pt>
                <c:pt idx="18">
                  <c:v>г. Алматы</c:v>
                </c:pt>
                <c:pt idx="19">
                  <c:v>Атырауская</c:v>
                </c:pt>
              </c:strCache>
            </c:strRef>
          </c:cat>
          <c:val>
            <c:numRef>
              <c:f>СКО!$C$25:$C$44</c:f>
              <c:numCache>
                <c:formatCode>_-* #\ ##0_-;\-* #\ ##0_-;_-* "-"??_-;_-@_-</c:formatCode>
                <c:ptCount val="20"/>
                <c:pt idx="0">
                  <c:v>960.9</c:v>
                </c:pt>
                <c:pt idx="1">
                  <c:v>1159.8</c:v>
                </c:pt>
                <c:pt idx="2">
                  <c:v>1250.7</c:v>
                </c:pt>
                <c:pt idx="3">
                  <c:v>1518.3</c:v>
                </c:pt>
                <c:pt idx="4">
                  <c:v>1579.3</c:v>
                </c:pt>
                <c:pt idx="5">
                  <c:v>1735.4</c:v>
                </c:pt>
                <c:pt idx="6">
                  <c:v>2035</c:v>
                </c:pt>
                <c:pt idx="7">
                  <c:v>2150.5</c:v>
                </c:pt>
                <c:pt idx="8">
                  <c:v>2401.6</c:v>
                </c:pt>
                <c:pt idx="9">
                  <c:v>2544.4</c:v>
                </c:pt>
                <c:pt idx="10">
                  <c:v>2609.5</c:v>
                </c:pt>
                <c:pt idx="11">
                  <c:v>2609.6999999999998</c:v>
                </c:pt>
                <c:pt idx="12">
                  <c:v>2888.2</c:v>
                </c:pt>
                <c:pt idx="13">
                  <c:v>3307.9</c:v>
                </c:pt>
                <c:pt idx="14">
                  <c:v>3319.9</c:v>
                </c:pt>
                <c:pt idx="15">
                  <c:v>3967.6</c:v>
                </c:pt>
                <c:pt idx="16">
                  <c:v>4080.4</c:v>
                </c:pt>
                <c:pt idx="17">
                  <c:v>4313.2</c:v>
                </c:pt>
                <c:pt idx="18">
                  <c:v>5283.4</c:v>
                </c:pt>
                <c:pt idx="19">
                  <c:v>9927.4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15-488A-A9A1-D1880BE35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6840960"/>
        <c:axId val="206842496"/>
      </c:barChart>
      <c:catAx>
        <c:axId val="206840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206842496"/>
        <c:crosses val="autoZero"/>
        <c:auto val="1"/>
        <c:lblAlgn val="ctr"/>
        <c:lblOffset val="100"/>
        <c:tickLblSkip val="1"/>
        <c:noMultiLvlLbl val="0"/>
      </c:catAx>
      <c:valAx>
        <c:axId val="2068424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crossAx val="20684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ysClr val="windowText" lastClr="000000"/>
          </a:solidFill>
          <a:latin typeface="Century Gothic" panose="020B0502020202020204" pitchFamily="34" charset="0"/>
        </a:defRPr>
      </a:pPr>
      <a:endParaRPr lang="ru-K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0D3-42D0-902E-E11ED957719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F25-4225-921C-CD21CF5F8B7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83C-47F6-941A-F486B6383CFD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5E9-4068-B595-2919717DE24B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CFD-4A0F-AFD7-1651369CF8E0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F4A-458A-80CE-AF011F389048}"/>
              </c:ext>
            </c:extLst>
          </c:dPt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0D3-42D0-902E-E11ED957719F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0"/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F25-4225-921C-CD21CF5F8B73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0"/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83C-47F6-941A-F486B6383CFD}"/>
                </c:ext>
              </c:extLst>
            </c:dLbl>
            <c:dLbl>
              <c:idx val="11"/>
              <c:spPr/>
              <c:txPr>
                <a:bodyPr/>
                <a:lstStyle/>
                <a:p>
                  <a:pPr>
                    <a:defRPr b="0"/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5E9-4068-B595-2919717DE24B}"/>
                </c:ext>
              </c:extLst>
            </c:dLbl>
            <c:dLbl>
              <c:idx val="16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/>
                    </a:pPr>
                    <a:fld id="{2C6609D5-8972-427C-B6D2-9E10D33C360D}" type="VALUE">
                      <a:rPr lang="en-US" b="0"/>
                      <a:pPr>
                        <a:defRPr b="1"/>
                      </a:pPr>
                      <a:t>[ЗНАЧЕНИЕ]</a:t>
                    </a:fld>
                    <a:endParaRPr lang="ru-KZ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F4A-458A-80CE-AF011F38904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СКО!$B$49:$B$69</c:f>
              <c:strCache>
                <c:ptCount val="21"/>
                <c:pt idx="0">
                  <c:v>КГД МФ РК</c:v>
                </c:pt>
                <c:pt idx="1">
                  <c:v>Акмолинская</c:v>
                </c:pt>
                <c:pt idx="2">
                  <c:v>СКО</c:v>
                </c:pt>
                <c:pt idx="3">
                  <c:v>Жамбылская</c:v>
                </c:pt>
                <c:pt idx="4">
                  <c:v>ВКО</c:v>
                </c:pt>
                <c:pt idx="5">
                  <c:v>Жетісу</c:v>
                </c:pt>
                <c:pt idx="6">
                  <c:v>Ұлытау</c:v>
                </c:pt>
                <c:pt idx="7">
                  <c:v>Кызылординская</c:v>
                </c:pt>
                <c:pt idx="8">
                  <c:v>Костанайская</c:v>
                </c:pt>
                <c:pt idx="9">
                  <c:v>Абай</c:v>
                </c:pt>
                <c:pt idx="10">
                  <c:v>ЗКО</c:v>
                </c:pt>
                <c:pt idx="11">
                  <c:v>Актюбинская</c:v>
                </c:pt>
                <c:pt idx="12">
                  <c:v>г. Шымкент</c:v>
                </c:pt>
                <c:pt idx="13">
                  <c:v>Карагандинская</c:v>
                </c:pt>
                <c:pt idx="14">
                  <c:v>Мангистауская</c:v>
                </c:pt>
                <c:pt idx="15">
                  <c:v>Павлодарская</c:v>
                </c:pt>
                <c:pt idx="16">
                  <c:v>Туркестанская</c:v>
                </c:pt>
                <c:pt idx="17">
                  <c:v>Алматинская</c:v>
                </c:pt>
                <c:pt idx="18">
                  <c:v>Атырауская</c:v>
                </c:pt>
                <c:pt idx="19">
                  <c:v>г.Астана</c:v>
                </c:pt>
                <c:pt idx="20">
                  <c:v>г.Алматы</c:v>
                </c:pt>
              </c:strCache>
            </c:strRef>
          </c:cat>
          <c:val>
            <c:numRef>
              <c:f>СКО!$C$49:$C$69</c:f>
              <c:numCache>
                <c:formatCode>#\ ##0.0</c:formatCode>
                <c:ptCount val="21"/>
                <c:pt idx="0">
                  <c:v>251.38433699999999</c:v>
                </c:pt>
                <c:pt idx="1">
                  <c:v>224.79990799999999</c:v>
                </c:pt>
                <c:pt idx="2">
                  <c:v>91.860145000000003</c:v>
                </c:pt>
                <c:pt idx="3">
                  <c:v>119.35994700000001</c:v>
                </c:pt>
                <c:pt idx="4">
                  <c:v>126.932434</c:v>
                </c:pt>
                <c:pt idx="5">
                  <c:v>139.961624</c:v>
                </c:pt>
                <c:pt idx="6">
                  <c:v>140.00418100000002</c:v>
                </c:pt>
                <c:pt idx="7">
                  <c:v>157.874515</c:v>
                </c:pt>
                <c:pt idx="8">
                  <c:v>191.402896</c:v>
                </c:pt>
                <c:pt idx="9">
                  <c:v>192.55451600000001</c:v>
                </c:pt>
                <c:pt idx="10">
                  <c:v>239.89630300000002</c:v>
                </c:pt>
                <c:pt idx="11">
                  <c:v>293.52302299999997</c:v>
                </c:pt>
                <c:pt idx="12">
                  <c:v>294.62834000000004</c:v>
                </c:pt>
                <c:pt idx="13">
                  <c:v>305.56912800000003</c:v>
                </c:pt>
                <c:pt idx="14">
                  <c:v>308.85713500000003</c:v>
                </c:pt>
                <c:pt idx="15">
                  <c:v>338.43663400000003</c:v>
                </c:pt>
                <c:pt idx="16">
                  <c:v>379.10386999999997</c:v>
                </c:pt>
                <c:pt idx="17">
                  <c:v>503.28376400000002</c:v>
                </c:pt>
                <c:pt idx="18">
                  <c:v>1049.132861</c:v>
                </c:pt>
                <c:pt idx="19">
                  <c:v>1608.671683</c:v>
                </c:pt>
                <c:pt idx="20">
                  <c:v>2649.541671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FD-4A0F-AFD7-1651369CF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6886400"/>
        <c:axId val="206887936"/>
      </c:barChart>
      <c:catAx>
        <c:axId val="206886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206887936"/>
        <c:crosses val="autoZero"/>
        <c:auto val="1"/>
        <c:lblAlgn val="ctr"/>
        <c:lblOffset val="100"/>
        <c:tickLblSkip val="1"/>
        <c:noMultiLvlLbl val="0"/>
      </c:catAx>
      <c:valAx>
        <c:axId val="20688793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206886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ysClr val="windowText" lastClr="000000"/>
          </a:solidFill>
          <a:latin typeface="Century Gothic" panose="020B0502020202020204" pitchFamily="34" charset="0"/>
        </a:defRPr>
      </a:pPr>
      <a:endParaRPr lang="ru-K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61D-4FAF-A9FD-F6468E71F425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61D-4FAF-A9FD-F6468E71F425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1D-4FAF-A9FD-F6468E71F425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1D-4FAF-A9FD-F6468E71F4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Лист1!$F$23:$F$24</c:f>
              <c:strCache>
                <c:ptCount val="2"/>
                <c:pt idx="0">
                  <c:v>Город</c:v>
                </c:pt>
                <c:pt idx="1">
                  <c:v>Сельская местность</c:v>
                </c:pt>
              </c:strCache>
            </c:strRef>
          </c:cat>
          <c:val>
            <c:numRef>
              <c:f>Лист1!$G$23:$G$24</c:f>
              <c:numCache>
                <c:formatCode>###\ ###\ ###\ ###\ ##0</c:formatCode>
                <c:ptCount val="2"/>
                <c:pt idx="0">
                  <c:v>157111</c:v>
                </c:pt>
                <c:pt idx="1">
                  <c:v>176446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1D-4FAF-A9FD-F6468E71F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E0-4205-96A9-015BBB6F7994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E0-4205-96A9-015BBB6F7994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E0-4205-96A9-015BBB6F7994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E0-4205-96A9-015BBB6F79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Лист1!$F$27:$F$28</c:f>
              <c:strCache>
                <c:ptCount val="2"/>
                <c:pt idx="0">
                  <c:v>Город</c:v>
                </c:pt>
                <c:pt idx="1">
                  <c:v>Сельская местность</c:v>
                </c:pt>
              </c:strCache>
            </c:strRef>
          </c:cat>
          <c:val>
            <c:numRef>
              <c:f>Лист1!$G$27:$G$28</c:f>
              <c:numCache>
                <c:formatCode>###\ ###\ ###\ ###\ ##0</c:formatCode>
                <c:ptCount val="2"/>
                <c:pt idx="0">
                  <c:v>35129</c:v>
                </c:pt>
                <c:pt idx="1">
                  <c:v>76190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E0-4205-96A9-015BBB6F7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Рабочая сила</c:v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Лист1!$F$5:$F$7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1 кв.2024 г.</c:v>
                </c:pt>
              </c:strCache>
            </c:strRef>
          </c:cat>
          <c:val>
            <c:numRef>
              <c:f>Лист1!$G$5:$G$7</c:f>
              <c:numCache>
                <c:formatCode>###\ ###\ ###\ ###\ ##0</c:formatCode>
                <c:ptCount val="3"/>
                <c:pt idx="0">
                  <c:v>347161</c:v>
                </c:pt>
                <c:pt idx="1">
                  <c:v>348522</c:v>
                </c:pt>
                <c:pt idx="2">
                  <c:v>350887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8C-4BF9-B680-911A59DBA5F7}"/>
            </c:ext>
          </c:extLst>
        </c:ser>
        <c:ser>
          <c:idx val="1"/>
          <c:order val="1"/>
          <c:tx>
            <c:v>Нерабочая сила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Лист1!$F$5:$F$7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1 кв.2024 г.</c:v>
                </c:pt>
              </c:strCache>
            </c:strRef>
          </c:cat>
          <c:val>
            <c:numRef>
              <c:f>Лист1!$H$5:$H$7</c:f>
              <c:numCache>
                <c:formatCode>###\ ###\ ###\ ###\ ##0</c:formatCode>
                <c:ptCount val="3"/>
                <c:pt idx="0">
                  <c:v>193050</c:v>
                </c:pt>
                <c:pt idx="1">
                  <c:v>197671</c:v>
                </c:pt>
                <c:pt idx="2">
                  <c:v>202655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8C-4BF9-B680-911A59DBA5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8391567"/>
        <c:axId val="868397807"/>
      </c:barChart>
      <c:catAx>
        <c:axId val="868391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868397807"/>
        <c:crosses val="autoZero"/>
        <c:auto val="1"/>
        <c:lblAlgn val="ctr"/>
        <c:lblOffset val="100"/>
        <c:noMultiLvlLbl val="0"/>
      </c:catAx>
      <c:valAx>
        <c:axId val="868397807"/>
        <c:scaling>
          <c:orientation val="minMax"/>
        </c:scaling>
        <c:delete val="1"/>
        <c:axPos val="l"/>
        <c:numFmt formatCode="###\ ###\ ###\ ###\ ##0" sourceLinked="1"/>
        <c:majorTickMark val="none"/>
        <c:minorTickMark val="none"/>
        <c:tickLblPos val="nextTo"/>
        <c:crossAx val="868391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Занятые</c:v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Лист1!$F$11:$F$13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1 кв.2024 г.</c:v>
                </c:pt>
              </c:strCache>
            </c:strRef>
          </c:cat>
          <c:val>
            <c:numRef>
              <c:f>Лист1!$G$11:$G$13</c:f>
              <c:numCache>
                <c:formatCode>###\ ###\ ###\ ###\ ##0</c:formatCode>
                <c:ptCount val="3"/>
                <c:pt idx="0">
                  <c:v>330133</c:v>
                </c:pt>
                <c:pt idx="1">
                  <c:v>331480</c:v>
                </c:pt>
                <c:pt idx="2">
                  <c:v>333557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39-4CBA-B487-C2DDA097746D}"/>
            </c:ext>
          </c:extLst>
        </c:ser>
        <c:ser>
          <c:idx val="1"/>
          <c:order val="1"/>
          <c:tx>
            <c:v>Безработные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Лист1!$F$11:$F$13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1 кв.2024 г.</c:v>
                </c:pt>
              </c:strCache>
            </c:strRef>
          </c:cat>
          <c:val>
            <c:numRef>
              <c:f>Лист1!$H$11:$H$13</c:f>
              <c:numCache>
                <c:formatCode>###\ ###\ ###\ ###\ ##0</c:formatCode>
                <c:ptCount val="3"/>
                <c:pt idx="0">
                  <c:v>17028</c:v>
                </c:pt>
                <c:pt idx="1">
                  <c:v>17042</c:v>
                </c:pt>
                <c:pt idx="2">
                  <c:v>17330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39-4CBA-B487-C2DDA09774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0525775"/>
        <c:axId val="700527215"/>
      </c:barChart>
      <c:catAx>
        <c:axId val="700525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700527215"/>
        <c:crosses val="autoZero"/>
        <c:auto val="1"/>
        <c:lblAlgn val="ctr"/>
        <c:lblOffset val="100"/>
        <c:noMultiLvlLbl val="0"/>
      </c:catAx>
      <c:valAx>
        <c:axId val="700527215"/>
        <c:scaling>
          <c:orientation val="minMax"/>
        </c:scaling>
        <c:delete val="1"/>
        <c:axPos val="l"/>
        <c:numFmt formatCode="###\ ###\ ###\ ###\ ##0" sourceLinked="1"/>
        <c:majorTickMark val="none"/>
        <c:minorTickMark val="none"/>
        <c:tickLblPos val="nextTo"/>
        <c:crossAx val="700525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Наемные</c:v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Лист1!$F$17:$F$19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1 кв.2024 г.</c:v>
                </c:pt>
              </c:strCache>
            </c:strRef>
          </c:cat>
          <c:val>
            <c:numRef>
              <c:f>Лист1!$G$17:$G$19</c:f>
              <c:numCache>
                <c:formatCode>###\ ###\ ###\ ###\ ##0</c:formatCode>
                <c:ptCount val="3"/>
                <c:pt idx="0">
                  <c:v>221282</c:v>
                </c:pt>
                <c:pt idx="1">
                  <c:v>219677</c:v>
                </c:pt>
                <c:pt idx="2">
                  <c:v>222238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A9-4E8A-93B1-F1E55BC79B92}"/>
            </c:ext>
          </c:extLst>
        </c:ser>
        <c:ser>
          <c:idx val="1"/>
          <c:order val="1"/>
          <c:tx>
            <c:v>Самозанятые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Лист1!$F$17:$F$19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1 кв.2024 г.</c:v>
                </c:pt>
              </c:strCache>
            </c:strRef>
          </c:cat>
          <c:val>
            <c:numRef>
              <c:f>Лист1!$H$17:$H$19</c:f>
              <c:numCache>
                <c:formatCode>###\ ###\ ###\ ###\ ##0</c:formatCode>
                <c:ptCount val="3"/>
                <c:pt idx="0">
                  <c:v>108851</c:v>
                </c:pt>
                <c:pt idx="1">
                  <c:v>111803</c:v>
                </c:pt>
                <c:pt idx="2">
                  <c:v>111319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A9-4E8A-93B1-F1E55BC79B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0840399"/>
        <c:axId val="870839439"/>
      </c:barChart>
      <c:catAx>
        <c:axId val="870840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870839439"/>
        <c:crosses val="autoZero"/>
        <c:auto val="1"/>
        <c:lblAlgn val="ctr"/>
        <c:lblOffset val="100"/>
        <c:noMultiLvlLbl val="0"/>
      </c:catAx>
      <c:valAx>
        <c:axId val="870839439"/>
        <c:scaling>
          <c:orientation val="minMax"/>
        </c:scaling>
        <c:delete val="1"/>
        <c:axPos val="l"/>
        <c:numFmt formatCode="###\ ###\ ###\ ###\ ##0" sourceLinked="1"/>
        <c:majorTickMark val="none"/>
        <c:minorTickMark val="none"/>
        <c:tickLblPos val="nextTo"/>
        <c:crossAx val="870840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Лист1!$I$8:$I$25</c:f>
              <c:strCache>
                <c:ptCount val="18"/>
                <c:pt idx="0">
                  <c:v>Электроснабжение</c:v>
                </c:pt>
                <c:pt idx="1">
                  <c:v>Водоснабжение</c:v>
                </c:pt>
                <c:pt idx="2">
                  <c:v>Горнодобывающая промышленность</c:v>
                </c:pt>
                <c:pt idx="3">
                  <c:v>Фин. и страховая деятельность</c:v>
                </c:pt>
                <c:pt idx="4">
                  <c:v>Информация и связь</c:v>
                </c:pt>
                <c:pt idx="5">
                  <c:v>Искусство, развлечения и отдых</c:v>
                </c:pt>
                <c:pt idx="6">
                  <c:v>Медицина</c:v>
                </c:pt>
                <c:pt idx="7">
                  <c:v>Проф., научная и тех. деятельность</c:v>
                </c:pt>
                <c:pt idx="8">
                  <c:v>Образование</c:v>
                </c:pt>
                <c:pt idx="9">
                  <c:v>Услуги по проживанию и питанию</c:v>
                </c:pt>
                <c:pt idx="10">
                  <c:v>Адм. обслуживание</c:v>
                </c:pt>
                <c:pt idx="11">
                  <c:v>Операции с недвижимым имуществом</c:v>
                </c:pt>
                <c:pt idx="12">
                  <c:v>Транспорт и складирование</c:v>
                </c:pt>
                <c:pt idx="13">
                  <c:v>Строительство</c:v>
                </c:pt>
                <c:pt idx="14">
                  <c:v>Обрабатывающая промышленность</c:v>
                </c:pt>
                <c:pt idx="15">
                  <c:v>Прочие виды услуг</c:v>
                </c:pt>
                <c:pt idx="16">
                  <c:v>Сельское хозяйство</c:v>
                </c:pt>
                <c:pt idx="17">
                  <c:v>Торговля</c:v>
                </c:pt>
              </c:strCache>
            </c:strRef>
          </c:cat>
          <c:val>
            <c:numRef>
              <c:f>Лист1!$J$8:$J$25</c:f>
              <c:numCache>
                <c:formatCode>###\ ###\ ###\ ##0</c:formatCode>
                <c:ptCount val="18"/>
                <c:pt idx="0">
                  <c:v>41</c:v>
                </c:pt>
                <c:pt idx="1">
                  <c:v>96</c:v>
                </c:pt>
                <c:pt idx="2">
                  <c:v>154</c:v>
                </c:pt>
                <c:pt idx="3">
                  <c:v>159</c:v>
                </c:pt>
                <c:pt idx="4">
                  <c:v>407</c:v>
                </c:pt>
                <c:pt idx="5">
                  <c:v>450</c:v>
                </c:pt>
                <c:pt idx="6">
                  <c:v>604</c:v>
                </c:pt>
                <c:pt idx="7">
                  <c:v>1018</c:v>
                </c:pt>
                <c:pt idx="8">
                  <c:v>1143</c:v>
                </c:pt>
                <c:pt idx="9">
                  <c:v>1285</c:v>
                </c:pt>
                <c:pt idx="10">
                  <c:v>1448</c:v>
                </c:pt>
                <c:pt idx="11">
                  <c:v>1886</c:v>
                </c:pt>
                <c:pt idx="12">
                  <c:v>2449</c:v>
                </c:pt>
                <c:pt idx="13">
                  <c:v>2726</c:v>
                </c:pt>
                <c:pt idx="14">
                  <c:v>4853</c:v>
                </c:pt>
                <c:pt idx="15">
                  <c:v>9705</c:v>
                </c:pt>
                <c:pt idx="16">
                  <c:v>12529</c:v>
                </c:pt>
                <c:pt idx="17">
                  <c:v>23525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A6-4D56-9908-41E02A39B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31958335"/>
        <c:axId val="1731958815"/>
      </c:barChart>
      <c:catAx>
        <c:axId val="1731958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1731958815"/>
        <c:crosses val="autoZero"/>
        <c:auto val="1"/>
        <c:lblAlgn val="ctr"/>
        <c:lblOffset val="100"/>
        <c:noMultiLvlLbl val="0"/>
      </c:catAx>
      <c:valAx>
        <c:axId val="173195881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\ ###\ ###\ ##0" sourceLinked="1"/>
        <c:majorTickMark val="none"/>
        <c:minorTickMark val="none"/>
        <c:tickLblPos val="nextTo"/>
        <c:crossAx val="1731958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BD646-36EB-472E-B211-8329CB6C92BB}" type="datetimeFigureOut">
              <a:rPr lang="ru-KZ" smtClean="0"/>
              <a:t>02.08.2024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7CE0D-D7EF-4518-9FD7-B2BA6B136B1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3287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A74CE-62FB-4BD5-9922-6BB74986E5F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233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8AA38-E711-87A1-1996-739579B3C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5B8811-0AD9-F1A4-BB0A-EC77964B2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B27134-35BE-1563-1691-AA166290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6E88-303F-4FB1-BBC0-1DB3F21B33F3}" type="datetime1">
              <a:rPr lang="ru-KZ" smtClean="0"/>
              <a:t>02.08.2024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986BA3-EB39-D80F-9DCD-A164A0120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7682D2-055D-E550-FFE3-F803D4CC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4A04-7B1B-46B1-A679-DAED23888A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97275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C7DF1-CFC3-A686-798B-25A9AEC5A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15DA03-1E8E-E7A7-014F-9BD7DA219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89B4A2-4E8C-FFB6-98E0-442E18CA2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97B2-8485-4D46-8E01-46858D92E432}" type="datetime1">
              <a:rPr lang="ru-KZ" smtClean="0"/>
              <a:t>02.08.2024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514B22-7774-EA25-1314-5760D1AD6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B04CB3-49D0-3406-8BBC-C1FE0AEF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4A04-7B1B-46B1-A679-DAED23888A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6340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4B9A6FB-7168-781B-C0E3-04DBA24C1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A39CBF-82A7-78BA-D140-67770E6F1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78DA89-3200-46F7-881D-76D4F105B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72C-F677-4836-A40B-02F45340DFD9}" type="datetime1">
              <a:rPr lang="ru-KZ" smtClean="0"/>
              <a:t>02.08.2024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EBDABB-64A5-FE42-95AA-226D4121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E2D6D-BF56-0766-FC03-B8AE975B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4A04-7B1B-46B1-A679-DAED23888A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626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89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1A7BF-255C-E33D-569E-445729A45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8F54E9-0493-8429-91D1-570F25C5C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EDB8F4-7808-9470-82BD-5FE95D5F2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BA0E-24CE-4A26-87F6-330A0E9D57E8}" type="datetime1">
              <a:rPr lang="ru-KZ" smtClean="0"/>
              <a:t>02.08.2024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493840-DBE6-81A5-D89D-2272C1546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5E14B0-0F6D-976E-A35D-799A319A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4A04-7B1B-46B1-A679-DAED23888A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0087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B96EF7-5D82-45B6-9910-571B0719F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0259B4-7A30-4680-D3ED-7538C3DAF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2C7BDD-21C3-5410-9A39-658D8017E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116BC-325A-4487-8F29-75E6978060CF}" type="datetime1">
              <a:rPr lang="ru-KZ" smtClean="0"/>
              <a:t>02.08.2024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77566C-7609-2295-949E-4FD187614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27B91E-128E-4555-2304-D0E96AD9F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4A04-7B1B-46B1-A679-DAED23888A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23333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00CB1-B977-E636-657A-081582754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D73E2B-03CC-81CA-2203-195F907A84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2F63E5-9B38-52C1-3578-A63992FFD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6D1BFD-8981-42BF-CC0A-4181F20C4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F7A9-A71E-44F9-BC72-C2365A1A4492}" type="datetime1">
              <a:rPr lang="ru-KZ" smtClean="0"/>
              <a:t>02.08.2024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1719A6-7CEE-7405-4A52-A86FBD8ED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E5C991-4CC1-4EFE-3842-F696EC7A1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4A04-7B1B-46B1-A679-DAED23888A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643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BE501-5103-A5DC-C357-AE366EA4A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83EECC-7045-2C32-76A3-7CEE95350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528D30-0457-608A-8170-71B1F8BBC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7C130B-48A1-00A2-004B-6FFD295004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F923350-03C6-F898-CAAB-DCD6EE86C0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C243AF9-90B9-F1BA-8175-E445E86B5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D0FBA-831F-443C-BC1E-05FC3FBE5ADB}" type="datetime1">
              <a:rPr lang="ru-KZ" smtClean="0"/>
              <a:t>02.08.2024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724BA89-F2DA-58DF-14E3-A10439214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43A114B-4F50-86A7-0678-4A26F62AE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4A04-7B1B-46B1-A679-DAED23888A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96555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68DB3-8024-764F-05AD-F80AF2ADD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D421874-8A89-9D76-6A4C-01DD17E16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FF6D-6766-44CA-A4C4-C5381006CB67}" type="datetime1">
              <a:rPr lang="ru-KZ" smtClean="0"/>
              <a:t>02.08.2024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C1D7D6A-14C6-2F73-79F8-8146494C7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1DB105-6DFF-0974-9CFF-1C0B2E38B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4A04-7B1B-46B1-A679-DAED23888A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59295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67556C-F6A6-B27C-6AC8-0B6DF9B6A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BA1E-3BFF-42AB-B25C-39DB0CF18B5F}" type="datetime1">
              <a:rPr lang="ru-KZ" smtClean="0"/>
              <a:t>02.08.2024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7DE7800-7A08-4F63-18E7-37EEF4E22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3772B2-C482-8304-B739-2C430528B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4A04-7B1B-46B1-A679-DAED23888A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4147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F48FA5-EB4B-8F4C-AD20-4360F02FF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B9E230-86F7-4597-EA4D-36A35CC4D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29FF65-6AA9-478E-F00F-30F9632D6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551750-51AB-728D-A5F3-C7CFA943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0711-379D-4226-9F89-22A33AE2FDEE}" type="datetime1">
              <a:rPr lang="ru-KZ" smtClean="0"/>
              <a:t>02.08.2024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83FF61-20ED-D2AA-6F8C-DB5924109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1EA31C-6390-E2AD-9A09-7AC028360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4A04-7B1B-46B1-A679-DAED23888A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78729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9E0E1-ED77-4E26-A41E-EEB613129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4AA4810-DAA6-9088-D089-7BC1DEFFB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908333-2A43-0B89-BF4D-5F15D3D0E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DCACAA-D17E-2459-1874-B3C5B93CB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43E3-9CC8-4D4F-BD65-096D03474973}" type="datetime1">
              <a:rPr lang="ru-KZ" smtClean="0"/>
              <a:t>02.08.2024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E7BA85-FFA6-DEAF-9D42-9BB90406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2AB062-5D7A-04BF-25B9-A44376DD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4A04-7B1B-46B1-A679-DAED23888A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6759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C53FD-34EE-2B57-33D1-C864448A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3C58E1-F766-4A58-A768-F73FFE285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878336-89EE-9A90-F724-E5667D6B8E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640E85-4E5F-4592-8CB7-6D40B6837746}" type="datetime1">
              <a:rPr lang="ru-KZ" smtClean="0"/>
              <a:t>02.08.2024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163C77-2FB9-7790-8732-E2334F4CE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07B54F-CEE7-EDFA-B4DA-C3605E346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A84A04-7B1B-46B1-A679-DAED23888A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692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sv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33" Type="http://schemas.openxmlformats.org/officeDocument/2006/relationships/image" Target="../media/image33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31" Type="http://schemas.openxmlformats.org/officeDocument/2006/relationships/image" Target="../media/image31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Relationship Id="rId8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stat.gov.kz/" TargetMode="Externa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hyperlink" Target="https://www.stat.gov.kz/" TargetMode="External"/><Relationship Id="rId7" Type="http://schemas.openxmlformats.org/officeDocument/2006/relationships/chart" Target="../charts/chart7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.gov.kz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33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hyperlink" Target="https://www.stat.gov.kz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9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12" Type="http://schemas.openxmlformats.org/officeDocument/2006/relationships/image" Target="../media/image5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hyperlink" Target="https://www.stat.gov.kz/" TargetMode="External"/><Relationship Id="rId9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6837" y="3067661"/>
            <a:ext cx="72088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Краткий обзор Кызылординской области</a:t>
            </a:r>
            <a:endParaRPr lang="ru-RU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85785" y="5913320"/>
            <a:ext cx="1511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46071">
              <a:defRPr/>
            </a:pPr>
            <a:r>
              <a:rPr lang="ru-RU" sz="2000">
                <a:solidFill>
                  <a:prstClr val="white"/>
                </a:solidFill>
                <a:latin typeface="Arial Narrow" panose="020B0606020202030204" pitchFamily="34" charset="0"/>
              </a:rPr>
              <a:t>Июль </a:t>
            </a:r>
            <a:r>
              <a:rPr lang="ru-RU" sz="2000" dirty="0">
                <a:solidFill>
                  <a:prstClr val="white"/>
                </a:solidFill>
                <a:latin typeface="Arial Narrow" panose="020B0606020202030204" pitchFamily="34" charset="0"/>
              </a:rPr>
              <a:t>2024 г.</a:t>
            </a:r>
            <a:r>
              <a:rPr lang="ru-RU" sz="2400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endParaRPr lang="ru-RU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0427763-D6E2-68CD-4845-7C5071272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915E965-280A-43D4-8620-968D601C1B3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819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571500" y="334645"/>
            <a:ext cx="7000074" cy="534035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Кызылординская область</a:t>
            </a: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B233130-B5AB-25C3-05B7-38F549FA588A}"/>
              </a:ext>
            </a:extLst>
          </p:cNvPr>
          <p:cNvGrpSpPr/>
          <p:nvPr/>
        </p:nvGrpSpPr>
        <p:grpSpPr>
          <a:xfrm>
            <a:off x="571500" y="1310606"/>
            <a:ext cx="5198486" cy="2681259"/>
            <a:chOff x="844062" y="787101"/>
            <a:chExt cx="10163908" cy="5349929"/>
          </a:xfrm>
        </p:grpSpPr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18E79969-2852-7390-CA16-179C5AE027F6}"/>
                </a:ext>
              </a:extLst>
            </p:cNvPr>
            <p:cNvGrpSpPr/>
            <p:nvPr/>
          </p:nvGrpSpPr>
          <p:grpSpPr>
            <a:xfrm>
              <a:off x="844062" y="787101"/>
              <a:ext cx="10163908" cy="5349929"/>
              <a:chOff x="852854" y="554322"/>
              <a:chExt cx="10420815" cy="6125201"/>
            </a:xfrm>
          </p:grpSpPr>
          <p:pic>
            <p:nvPicPr>
              <p:cNvPr id="85" name="Рисунок 84">
                <a:extLst>
                  <a:ext uri="{FF2B5EF4-FFF2-40B4-BE49-F238E27FC236}">
                    <a16:creationId xmlns:a16="http://schemas.microsoft.com/office/drawing/2014/main" id="{DE934256-A8CA-D104-F0FF-957D6BA98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192149" y="3379642"/>
                <a:ext cx="2505075" cy="2038350"/>
              </a:xfrm>
              <a:prstGeom prst="rect">
                <a:avLst/>
              </a:prstGeom>
            </p:spPr>
          </p:pic>
          <p:grpSp>
            <p:nvGrpSpPr>
              <p:cNvPr id="86" name="Группа 85">
                <a:extLst>
                  <a:ext uri="{FF2B5EF4-FFF2-40B4-BE49-F238E27FC236}">
                    <a16:creationId xmlns:a16="http://schemas.microsoft.com/office/drawing/2014/main" id="{7246E2B0-AB27-6D99-1D05-0940527A9E97}"/>
                  </a:ext>
                </a:extLst>
              </p:cNvPr>
              <p:cNvGrpSpPr/>
              <p:nvPr/>
            </p:nvGrpSpPr>
            <p:grpSpPr>
              <a:xfrm>
                <a:off x="852854" y="554322"/>
                <a:ext cx="10420815" cy="6125201"/>
                <a:chOff x="450705" y="605271"/>
                <a:chExt cx="10910887" cy="6109421"/>
              </a:xfrm>
            </p:grpSpPr>
            <p:pic>
              <p:nvPicPr>
                <p:cNvPr id="87" name="Рисунок 86">
                  <a:extLst>
                    <a:ext uri="{FF2B5EF4-FFF2-40B4-BE49-F238E27FC236}">
                      <a16:creationId xmlns:a16="http://schemas.microsoft.com/office/drawing/2014/main" id="{0379364C-FC6E-1E61-F271-47EFFDC0B5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0705" y="1918855"/>
                  <a:ext cx="2333625" cy="1562100"/>
                </a:xfrm>
                <a:prstGeom prst="rect">
                  <a:avLst/>
                </a:prstGeom>
              </p:spPr>
            </p:pic>
            <p:pic>
              <p:nvPicPr>
                <p:cNvPr id="88" name="Рисунок 87">
                  <a:extLst>
                    <a:ext uri="{FF2B5EF4-FFF2-40B4-BE49-F238E27FC236}">
                      <a16:creationId xmlns:a16="http://schemas.microsoft.com/office/drawing/2014/main" id="{24B68CFA-6FFE-74E9-F13C-2D632DBC67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6430" y="3020724"/>
                  <a:ext cx="2619375" cy="1419225"/>
                </a:xfrm>
                <a:prstGeom prst="rect">
                  <a:avLst/>
                </a:prstGeom>
              </p:spPr>
            </p:pic>
            <p:pic>
              <p:nvPicPr>
                <p:cNvPr id="89" name="Рисунок 88">
                  <a:extLst>
                    <a:ext uri="{FF2B5EF4-FFF2-40B4-BE49-F238E27FC236}">
                      <a16:creationId xmlns:a16="http://schemas.microsoft.com/office/drawing/2014/main" id="{00D31AD6-A27B-B4F5-30BD-7BB0CB2AB9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1755" y="4238626"/>
                  <a:ext cx="2009775" cy="2266950"/>
                </a:xfrm>
                <a:prstGeom prst="rect">
                  <a:avLst/>
                </a:prstGeom>
              </p:spPr>
            </p:pic>
            <p:pic>
              <p:nvPicPr>
                <p:cNvPr id="90" name="Рисунок 89">
                  <a:extLst>
                    <a:ext uri="{FF2B5EF4-FFF2-40B4-BE49-F238E27FC236}">
                      <a16:creationId xmlns:a16="http://schemas.microsoft.com/office/drawing/2014/main" id="{3A42A448-FFDD-334B-BF0E-FE27603ADA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17617" y="2243355"/>
                  <a:ext cx="3038475" cy="2647950"/>
                </a:xfrm>
                <a:prstGeom prst="rect">
                  <a:avLst/>
                </a:prstGeom>
              </p:spPr>
            </p:pic>
            <p:pic>
              <p:nvPicPr>
                <p:cNvPr id="91" name="Рисунок 90">
                  <a:extLst>
                    <a:ext uri="{FF2B5EF4-FFF2-40B4-BE49-F238E27FC236}">
                      <a16:creationId xmlns:a16="http://schemas.microsoft.com/office/drawing/2014/main" id="{82316849-2E86-3423-FDDE-60168E8A16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51130" y="3699163"/>
                  <a:ext cx="2847975" cy="2305050"/>
                </a:xfrm>
                <a:prstGeom prst="rect">
                  <a:avLst/>
                </a:prstGeom>
              </p:spPr>
            </p:pic>
            <p:pic>
              <p:nvPicPr>
                <p:cNvPr id="92" name="Рисунок 91">
                  <a:extLst>
                    <a:ext uri="{FF2B5EF4-FFF2-40B4-BE49-F238E27FC236}">
                      <a16:creationId xmlns:a16="http://schemas.microsoft.com/office/drawing/2014/main" id="{35AEB904-300E-680B-6753-8F38733FE1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65692" y="4362017"/>
                  <a:ext cx="1571625" cy="2352675"/>
                </a:xfrm>
                <a:prstGeom prst="rect">
                  <a:avLst/>
                </a:prstGeom>
              </p:spPr>
            </p:pic>
            <p:pic>
              <p:nvPicPr>
                <p:cNvPr id="93" name="Рисунок 92">
                  <a:extLst>
                    <a:ext uri="{FF2B5EF4-FFF2-40B4-BE49-F238E27FC236}">
                      <a16:creationId xmlns:a16="http://schemas.microsoft.com/office/drawing/2014/main" id="{D9FFA4C8-4625-05FE-5D26-FE3EDBA383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54105" y="4127355"/>
                  <a:ext cx="2219325" cy="1762125"/>
                </a:xfrm>
                <a:prstGeom prst="rect">
                  <a:avLst/>
                </a:prstGeom>
              </p:spPr>
            </p:pic>
            <p:pic>
              <p:nvPicPr>
                <p:cNvPr id="94" name="Рисунок 93">
                  <a:extLst>
                    <a:ext uri="{FF2B5EF4-FFF2-40B4-BE49-F238E27FC236}">
                      <a16:creationId xmlns:a16="http://schemas.microsoft.com/office/drawing/2014/main" id="{259C4474-EA9A-0A5E-1DCD-7BA2C9E15E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63742" y="3835780"/>
                  <a:ext cx="2197736" cy="1615430"/>
                </a:xfrm>
                <a:prstGeom prst="rect">
                  <a:avLst/>
                </a:prstGeom>
              </p:spPr>
            </p:pic>
            <p:pic>
              <p:nvPicPr>
                <p:cNvPr id="95" name="Рисунок 94">
                  <a:extLst>
                    <a:ext uri="{FF2B5EF4-FFF2-40B4-BE49-F238E27FC236}">
                      <a16:creationId xmlns:a16="http://schemas.microsoft.com/office/drawing/2014/main" id="{DE05D69A-EA4D-53F6-5A96-000B850B99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42217" y="1562533"/>
                  <a:ext cx="2619375" cy="2295525"/>
                </a:xfrm>
                <a:prstGeom prst="rect">
                  <a:avLst/>
                </a:prstGeom>
              </p:spPr>
            </p:pic>
            <p:pic>
              <p:nvPicPr>
                <p:cNvPr id="96" name="Рисунок 95">
                  <a:extLst>
                    <a:ext uri="{FF2B5EF4-FFF2-40B4-BE49-F238E27FC236}">
                      <a16:creationId xmlns:a16="http://schemas.microsoft.com/office/drawing/2014/main" id="{6D8CA0EE-6A39-82AB-5197-59B9FB6C0A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81616" y="1610158"/>
                  <a:ext cx="1866900" cy="2247900"/>
                </a:xfrm>
                <a:prstGeom prst="rect">
                  <a:avLst/>
                </a:prstGeom>
              </p:spPr>
            </p:pic>
            <p:pic>
              <p:nvPicPr>
                <p:cNvPr id="97" name="Рисунок 96">
                  <a:extLst>
                    <a:ext uri="{FF2B5EF4-FFF2-40B4-BE49-F238E27FC236}">
                      <a16:creationId xmlns:a16="http://schemas.microsoft.com/office/drawing/2014/main" id="{2B849E3B-DD3C-DAF6-12F8-A86F7A402E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>
                  <a:extLs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92722" y="605271"/>
                  <a:ext cx="1762125" cy="1962150"/>
                </a:xfrm>
                <a:prstGeom prst="rect">
                  <a:avLst/>
                </a:prstGeom>
              </p:spPr>
            </p:pic>
            <p:pic>
              <p:nvPicPr>
                <p:cNvPr id="99" name="Рисунок 98">
                  <a:extLst>
                    <a:ext uri="{FF2B5EF4-FFF2-40B4-BE49-F238E27FC236}">
                      <a16:creationId xmlns:a16="http://schemas.microsoft.com/office/drawing/2014/main" id="{D5C3AE60-5762-2B1C-8D27-0FB1ECE182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29746" y="838202"/>
                  <a:ext cx="2209800" cy="2809875"/>
                </a:xfrm>
                <a:prstGeom prst="rect">
                  <a:avLst/>
                </a:prstGeom>
              </p:spPr>
            </p:pic>
            <p:pic>
              <p:nvPicPr>
                <p:cNvPr id="100" name="Рисунок 99">
                  <a:extLst>
                    <a:ext uri="{FF2B5EF4-FFF2-40B4-BE49-F238E27FC236}">
                      <a16:creationId xmlns:a16="http://schemas.microsoft.com/office/drawing/2014/main" id="{B5494A78-62FF-79C4-9BAC-EA2180F806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19748" y="1182399"/>
                  <a:ext cx="2352675" cy="1562100"/>
                </a:xfrm>
                <a:prstGeom prst="rect">
                  <a:avLst/>
                </a:prstGeom>
              </p:spPr>
            </p:pic>
            <p:pic>
              <p:nvPicPr>
                <p:cNvPr id="101" name="Рисунок 100">
                  <a:extLst>
                    <a:ext uri="{FF2B5EF4-FFF2-40B4-BE49-F238E27FC236}">
                      <a16:creationId xmlns:a16="http://schemas.microsoft.com/office/drawing/2014/main" id="{BC15A452-BA79-B94F-FAD2-4C222D2FF3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96DAC541-7B7A-43D3-8B79-37D633B846F1}">
                      <asvg:svgBlip xmlns:asvg="http://schemas.microsoft.com/office/drawing/2016/SVG/main" r:embed="rId3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63929" y="1922535"/>
                  <a:ext cx="4305300" cy="2514600"/>
                </a:xfrm>
                <a:prstGeom prst="rect">
                  <a:avLst/>
                </a:prstGeom>
              </p:spPr>
            </p:pic>
          </p:grpSp>
        </p:grpSp>
        <p:sp>
          <p:nvSpPr>
            <p:cNvPr id="65" name="Shape 776">
              <a:extLst>
                <a:ext uri="{FF2B5EF4-FFF2-40B4-BE49-F238E27FC236}">
                  <a16:creationId xmlns:a16="http://schemas.microsoft.com/office/drawing/2014/main" id="{667A3DB7-0B52-9812-5BD2-9F7998648C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2367" y="2484546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6" name="Shape 776">
              <a:extLst>
                <a:ext uri="{FF2B5EF4-FFF2-40B4-BE49-F238E27FC236}">
                  <a16:creationId xmlns:a16="http://schemas.microsoft.com/office/drawing/2014/main" id="{DAFD8CB6-D2AA-5E29-A98B-0D0F42EA8A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4887" y="3277518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7" name="Shape 776">
              <a:extLst>
                <a:ext uri="{FF2B5EF4-FFF2-40B4-BE49-F238E27FC236}">
                  <a16:creationId xmlns:a16="http://schemas.microsoft.com/office/drawing/2014/main" id="{A48A8649-856B-E968-76BC-C882C3AD18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37360" y="2911089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8" name="Shape 776">
              <a:extLst>
                <a:ext uri="{FF2B5EF4-FFF2-40B4-BE49-F238E27FC236}">
                  <a16:creationId xmlns:a16="http://schemas.microsoft.com/office/drawing/2014/main" id="{B6FDE2F8-29B1-B321-DEAF-C69E472F6E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37781" y="478549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9" name="Shape 776">
              <a:extLst>
                <a:ext uri="{FF2B5EF4-FFF2-40B4-BE49-F238E27FC236}">
                  <a16:creationId xmlns:a16="http://schemas.microsoft.com/office/drawing/2014/main" id="{1610859C-7BA8-1214-4250-9FC873BFD1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32709" y="4127911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0" name="Shape 776">
              <a:extLst>
                <a:ext uri="{FF2B5EF4-FFF2-40B4-BE49-F238E27FC236}">
                  <a16:creationId xmlns:a16="http://schemas.microsoft.com/office/drawing/2014/main" id="{3F21A537-24C5-D157-6C8C-DBDAF19341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28765" y="1692398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1" name="Shape 776">
              <a:extLst>
                <a:ext uri="{FF2B5EF4-FFF2-40B4-BE49-F238E27FC236}">
                  <a16:creationId xmlns:a16="http://schemas.microsoft.com/office/drawing/2014/main" id="{B05FC046-67CF-6389-4D90-6C9BEA8888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25763" y="3192764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2" name="Shape 776">
              <a:extLst>
                <a:ext uri="{FF2B5EF4-FFF2-40B4-BE49-F238E27FC236}">
                  <a16:creationId xmlns:a16="http://schemas.microsoft.com/office/drawing/2014/main" id="{11304BB8-4014-73C3-1B6F-1CF4C266DD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0567" y="5062713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 dirty="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3" name="Shape 776">
              <a:extLst>
                <a:ext uri="{FF2B5EF4-FFF2-40B4-BE49-F238E27FC236}">
                  <a16:creationId xmlns:a16="http://schemas.microsoft.com/office/drawing/2014/main" id="{322494EE-8A64-1D94-C9C0-3376D9808C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2582" y="4222090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4" name="Shape 776">
              <a:extLst>
                <a:ext uri="{FF2B5EF4-FFF2-40B4-BE49-F238E27FC236}">
                  <a16:creationId xmlns:a16="http://schemas.microsoft.com/office/drawing/2014/main" id="{8F055A03-CA95-0FBD-CB38-DB5D0382E4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94497" y="295255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5" name="Shape 776">
              <a:extLst>
                <a:ext uri="{FF2B5EF4-FFF2-40B4-BE49-F238E27FC236}">
                  <a16:creationId xmlns:a16="http://schemas.microsoft.com/office/drawing/2014/main" id="{7AF7776C-5A8C-4B60-5F94-18205AD37C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0566" y="1825470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7" name="Shape 776">
              <a:extLst>
                <a:ext uri="{FF2B5EF4-FFF2-40B4-BE49-F238E27FC236}">
                  <a16:creationId xmlns:a16="http://schemas.microsoft.com/office/drawing/2014/main" id="{6EFC6A4D-7EAE-A45A-76DB-8A20B97335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65213" y="1535355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" name="Shape 776">
              <a:extLst>
                <a:ext uri="{FF2B5EF4-FFF2-40B4-BE49-F238E27FC236}">
                  <a16:creationId xmlns:a16="http://schemas.microsoft.com/office/drawing/2014/main" id="{4C44E97A-7DD9-200C-7E5F-FA72EBCC7C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92195" y="2088398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9" name="Shape 776">
              <a:extLst>
                <a:ext uri="{FF2B5EF4-FFF2-40B4-BE49-F238E27FC236}">
                  <a16:creationId xmlns:a16="http://schemas.microsoft.com/office/drawing/2014/main" id="{4C703425-51E7-34CC-52F4-F4E8AC8B64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27519" y="259183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0" name="Shape 776">
              <a:extLst>
                <a:ext uri="{FF2B5EF4-FFF2-40B4-BE49-F238E27FC236}">
                  <a16:creationId xmlns:a16="http://schemas.microsoft.com/office/drawing/2014/main" id="{DD2A8337-8DE8-5DCF-EA10-1EBDD01760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23779" y="3496376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" name="Shape 776">
              <a:extLst>
                <a:ext uri="{FF2B5EF4-FFF2-40B4-BE49-F238E27FC236}">
                  <a16:creationId xmlns:a16="http://schemas.microsoft.com/office/drawing/2014/main" id="{D9598538-D8EB-A895-6AE7-97DD3938F8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41838" y="3919724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2" name="Shape 776">
              <a:extLst>
                <a:ext uri="{FF2B5EF4-FFF2-40B4-BE49-F238E27FC236}">
                  <a16:creationId xmlns:a16="http://schemas.microsoft.com/office/drawing/2014/main" id="{4D6FB940-2E4C-2ED8-6F17-B4A2A1C0B7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5914" y="4444869"/>
              <a:ext cx="361605" cy="281254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3" name="Shape 776">
              <a:extLst>
                <a:ext uri="{FF2B5EF4-FFF2-40B4-BE49-F238E27FC236}">
                  <a16:creationId xmlns:a16="http://schemas.microsoft.com/office/drawing/2014/main" id="{14810FD5-B211-5EE5-FF2B-D4A1AE828E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0796" y="549388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4" name="Shape 776">
              <a:extLst>
                <a:ext uri="{FF2B5EF4-FFF2-40B4-BE49-F238E27FC236}">
                  <a16:creationId xmlns:a16="http://schemas.microsoft.com/office/drawing/2014/main" id="{5BD33737-252A-0FC4-CDCF-C0EC1190E5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63662" y="1633464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C5D17B3F-082A-8620-1EC6-56BC09941384}"/>
              </a:ext>
            </a:extLst>
          </p:cNvPr>
          <p:cNvCxnSpPr>
            <a:cxnSpLocks/>
          </p:cNvCxnSpPr>
          <p:nvPr/>
        </p:nvCxnSpPr>
        <p:spPr>
          <a:xfrm flipV="1">
            <a:off x="2721823" y="3143794"/>
            <a:ext cx="0" cy="1693164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Номер слайда 2">
            <a:extLst>
              <a:ext uri="{FF2B5EF4-FFF2-40B4-BE49-F238E27FC236}">
                <a16:creationId xmlns:a16="http://schemas.microsoft.com/office/drawing/2014/main" id="{AA6402E6-DEA8-ACE8-5DE9-35F84815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>
                <a:latin typeface="Century Gothic" panose="020B0502020202020204" pitchFamily="34" charset="0"/>
              </a:rPr>
              <a:pPr algn="r"/>
              <a:t>2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F6F1DC-B57B-01B4-8F6E-E711EBBAB9AD}"/>
              </a:ext>
            </a:extLst>
          </p:cNvPr>
          <p:cNvSpPr txBox="1"/>
          <p:nvPr/>
        </p:nvSpPr>
        <p:spPr>
          <a:xfrm>
            <a:off x="438049" y="6405331"/>
            <a:ext cx="7680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*Площадь указана без учета городов Республиканского значения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8EC041E-B0C1-7ADB-FE22-3D5E1D43D33E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080557" y="1254632"/>
            <a:ext cx="999167" cy="620855"/>
          </a:xfrm>
          <a:prstGeom prst="rect">
            <a:avLst/>
          </a:prstGeom>
        </p:spPr>
      </p:pic>
      <p:sp>
        <p:nvSpPr>
          <p:cNvPr id="49" name="Shape 776">
            <a:extLst>
              <a:ext uri="{FF2B5EF4-FFF2-40B4-BE49-F238E27FC236}">
                <a16:creationId xmlns:a16="http://schemas.microsoft.com/office/drawing/2014/main" id="{3F21A537-24C5-D157-6C8C-DBDAF193413F}"/>
              </a:ext>
            </a:extLst>
          </p:cNvPr>
          <p:cNvSpPr>
            <a:spLocks noChangeAspect="1"/>
          </p:cNvSpPr>
          <p:nvPr/>
        </p:nvSpPr>
        <p:spPr>
          <a:xfrm>
            <a:off x="3309246" y="1363581"/>
            <a:ext cx="231268" cy="176260"/>
          </a:xfrm>
          <a:custGeom>
            <a:avLst/>
            <a:gdLst/>
            <a:ahLst/>
            <a:cxnLst/>
            <a:rect l="0" t="0" r="0" b="0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lIns="103883" tIns="103883" rIns="103883" bIns="103883" anchor="ctr" anchorCtr="0">
            <a:noAutofit/>
          </a:bodyPr>
          <a:lstStyle/>
          <a:p>
            <a:endParaRPr sz="240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6136754" y="1099050"/>
            <a:ext cx="5847439" cy="3737908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Century Gothic" panose="020B0502020202020204" pitchFamily="34" charset="0"/>
              </a:rPr>
              <a:t>Описание региона</a:t>
            </a:r>
          </a:p>
          <a:p>
            <a:endParaRPr lang="en-US" sz="1000" b="1" dirty="0">
              <a:latin typeface="Century Gothic" panose="020B0502020202020204" pitchFamily="34" charset="0"/>
            </a:endParaRPr>
          </a:p>
          <a:p>
            <a:r>
              <a:rPr lang="ru-RU" sz="14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Кызылординская область </a:t>
            </a:r>
            <a:r>
              <a:rPr lang="ru-RU" sz="1400" b="1" dirty="0">
                <a:latin typeface="Century Gothic" panose="020B0502020202020204" pitchFamily="34" charset="0"/>
              </a:rPr>
              <a:t>— </a:t>
            </a:r>
            <a:r>
              <a:rPr lang="ru-RU" sz="1400" dirty="0">
                <a:latin typeface="Century Gothic" panose="020B0502020202020204" pitchFamily="34" charset="0"/>
              </a:rPr>
              <a:t>область в южной части Казахстана. 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Административный центр</a:t>
            </a:r>
            <a:r>
              <a:rPr lang="ru-RU" sz="1400" b="1" dirty="0">
                <a:latin typeface="Century Gothic" panose="020B0502020202020204" pitchFamily="34" charset="0"/>
              </a:rPr>
              <a:t>: город Кызылорда. </a:t>
            </a:r>
          </a:p>
          <a:p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sz="1400" b="1" dirty="0">
                <a:latin typeface="Century Gothic" panose="020B0502020202020204" pitchFamily="34" charset="0"/>
              </a:rPr>
              <a:t>Кызылординская область </a:t>
            </a:r>
            <a:r>
              <a:rPr lang="ru-RU" sz="1400" dirty="0">
                <a:latin typeface="Century Gothic" panose="020B0502020202020204" pitchFamily="34" charset="0"/>
              </a:rPr>
              <a:t>- образована в 1938 году из части современной Туркестанской области. 17 июня 1997 года указом Президента Казахстана транскрипция названия области на русском языке изменена с Кзыл-Ординская на Кызылординская.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Приоритетными направлениями развития экономики региона являются производства по выпуску йодированной пищевой соли, полиэтиленовых труб и железобетонных изделий. Область обеспечивает около </a:t>
            </a:r>
            <a:r>
              <a:rPr lang="ru-RU" sz="1400" b="1" dirty="0">
                <a:latin typeface="Century Gothic" panose="020B0502020202020204" pitchFamily="34" charset="0"/>
              </a:rPr>
              <a:t>15% </a:t>
            </a:r>
            <a:r>
              <a:rPr lang="ru-RU" sz="1400" dirty="0">
                <a:latin typeface="Century Gothic" panose="020B0502020202020204" pitchFamily="34" charset="0"/>
              </a:rPr>
              <a:t>всей нефтедобычи Казахстана, </a:t>
            </a:r>
            <a:r>
              <a:rPr lang="ru-RU" sz="1400" b="1" dirty="0">
                <a:latin typeface="Century Gothic" panose="020B0502020202020204" pitchFamily="34" charset="0"/>
              </a:rPr>
              <a:t>90% </a:t>
            </a:r>
            <a:r>
              <a:rPr lang="ru-RU" sz="1400" dirty="0">
                <a:latin typeface="Century Gothic" panose="020B0502020202020204" pitchFamily="34" charset="0"/>
              </a:rPr>
              <a:t>валового сбора риса по республике. Также область в числе лидеров по реализации программ в сфере животноводства.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3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467087" y="105119"/>
            <a:ext cx="1500574" cy="4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Заголовок 1">
            <a:extLst>
              <a:ext uri="{FF2B5EF4-FFF2-40B4-BE49-F238E27FC236}">
                <a16:creationId xmlns:a16="http://schemas.microsoft.com/office/drawing/2014/main" id="{8A514668-D129-462E-846D-62391293E1F8}"/>
              </a:ext>
            </a:extLst>
          </p:cNvPr>
          <p:cNvSpPr txBox="1">
            <a:spLocks/>
          </p:cNvSpPr>
          <p:nvPr/>
        </p:nvSpPr>
        <p:spPr>
          <a:xfrm>
            <a:off x="445314" y="4836959"/>
            <a:ext cx="11538883" cy="1338002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Century Gothic" panose="020B0502020202020204" pitchFamily="34" charset="0"/>
              </a:rPr>
              <a:t>Статистика региона</a:t>
            </a:r>
            <a:endParaRPr lang="en-US" sz="2000" b="1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Население –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844 480 чел. </a:t>
            </a:r>
            <a:r>
              <a:rPr lang="ru-RU" sz="1400" dirty="0">
                <a:latin typeface="Century Gothic" panose="020B0502020202020204" pitchFamily="34" charset="0"/>
              </a:rPr>
              <a:t>(</a:t>
            </a:r>
            <a:r>
              <a:rPr lang="ru-RU" sz="1400" b="1" dirty="0">
                <a:latin typeface="Century Gothic" panose="020B0502020202020204" pitchFamily="34" charset="0"/>
              </a:rPr>
              <a:t>4,2 % </a:t>
            </a:r>
            <a:r>
              <a:rPr lang="ru-RU" sz="1400" dirty="0">
                <a:latin typeface="Century Gothic" panose="020B0502020202020204" pitchFamily="34" charset="0"/>
              </a:rPr>
              <a:t>от общего количества по РК,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ru-RU" sz="1400" b="1" dirty="0">
                <a:latin typeface="Century Gothic" panose="020B0502020202020204" pitchFamily="34" charset="0"/>
              </a:rPr>
              <a:t>9-е</a:t>
            </a:r>
            <a:r>
              <a:rPr lang="ru-RU" sz="1400" dirty="0">
                <a:latin typeface="Century Gothic" panose="020B0502020202020204" pitchFamily="34" charset="0"/>
              </a:rPr>
              <a:t> место);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Площадь –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226 019 км² </a:t>
            </a:r>
            <a:r>
              <a:rPr lang="ru-RU" sz="1400" dirty="0">
                <a:latin typeface="Century Gothic" panose="020B0502020202020204" pitchFamily="34" charset="0"/>
              </a:rPr>
              <a:t>(</a:t>
            </a:r>
            <a:r>
              <a:rPr lang="ru-RU" sz="1400" b="1" dirty="0">
                <a:latin typeface="Century Gothic" panose="020B0502020202020204" pitchFamily="34" charset="0"/>
              </a:rPr>
              <a:t>11,3 %, 3-е </a:t>
            </a:r>
            <a:r>
              <a:rPr lang="ru-RU" sz="1400" dirty="0">
                <a:latin typeface="Century Gothic" panose="020B0502020202020204" pitchFamily="34" charset="0"/>
              </a:rPr>
              <a:t>место*);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Кол-во действующих субъектов МСБ -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64 478 ед. </a:t>
            </a:r>
            <a:r>
              <a:rPr lang="ru-RU" sz="1400" dirty="0">
                <a:latin typeface="Century Gothic" panose="020B0502020202020204" pitchFamily="34" charset="0"/>
              </a:rPr>
              <a:t>(</a:t>
            </a:r>
            <a:r>
              <a:rPr lang="ru-RU" sz="1400" b="1" dirty="0">
                <a:latin typeface="Century Gothic" panose="020B0502020202020204" pitchFamily="34" charset="0"/>
              </a:rPr>
              <a:t>3,2%</a:t>
            </a:r>
            <a:r>
              <a:rPr lang="ru-RU" sz="1400" dirty="0">
                <a:latin typeface="Century Gothic" panose="020B0502020202020204" pitchFamily="34" charset="0"/>
              </a:rPr>
              <a:t> от общего количества по РК, </a:t>
            </a:r>
            <a:r>
              <a:rPr lang="ru-RU" sz="1400" b="1" dirty="0">
                <a:latin typeface="Century Gothic" panose="020B0502020202020204" pitchFamily="34" charset="0"/>
              </a:rPr>
              <a:t>11-е </a:t>
            </a:r>
            <a:r>
              <a:rPr lang="ru-RU" sz="1400" dirty="0">
                <a:latin typeface="Century Gothic" panose="020B0502020202020204" pitchFamily="34" charset="0"/>
              </a:rPr>
              <a:t>место);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Численность занятых в МСБ </a:t>
            </a:r>
            <a:r>
              <a:rPr lang="ru-RU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-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114 530 чел. </a:t>
            </a:r>
            <a:r>
              <a:rPr lang="ru-RU" sz="1400" dirty="0">
                <a:latin typeface="Century Gothic" panose="020B0502020202020204" pitchFamily="34" charset="0"/>
              </a:rPr>
              <a:t>(</a:t>
            </a:r>
            <a:r>
              <a:rPr lang="ru-RU" sz="1400" b="1" dirty="0">
                <a:latin typeface="Century Gothic" panose="020B0502020202020204" pitchFamily="34" charset="0"/>
              </a:rPr>
              <a:t>2,</a:t>
            </a:r>
            <a:r>
              <a:rPr lang="en-US" sz="1400" b="1" dirty="0">
                <a:latin typeface="Century Gothic" panose="020B0502020202020204" pitchFamily="34" charset="0"/>
              </a:rPr>
              <a:t>7</a:t>
            </a:r>
            <a:r>
              <a:rPr lang="ru-RU" sz="1400" b="1" dirty="0">
                <a:latin typeface="Century Gothic" panose="020B0502020202020204" pitchFamily="34" charset="0"/>
              </a:rPr>
              <a:t>%</a:t>
            </a:r>
            <a:r>
              <a:rPr lang="ru-RU" sz="1400" dirty="0">
                <a:latin typeface="Century Gothic" panose="020B0502020202020204" pitchFamily="34" charset="0"/>
              </a:rPr>
              <a:t> от общего количества по РК), вклад МСП в занятость региона -</a:t>
            </a:r>
            <a:r>
              <a:rPr lang="ru-RU" sz="1400" b="1" dirty="0">
                <a:latin typeface="Century Gothic" panose="020B0502020202020204" pitchFamily="34" charset="0"/>
              </a:rPr>
              <a:t>34</a:t>
            </a:r>
            <a:r>
              <a:rPr lang="en-US" sz="1400" b="1" dirty="0">
                <a:latin typeface="Century Gothic" panose="020B0502020202020204" pitchFamily="34" charset="0"/>
              </a:rPr>
              <a:t>,</a:t>
            </a:r>
            <a:r>
              <a:rPr lang="ru-RU" sz="1400" b="1" dirty="0">
                <a:latin typeface="Century Gothic" panose="020B0502020202020204" pitchFamily="34" charset="0"/>
              </a:rPr>
              <a:t>3</a:t>
            </a:r>
            <a:r>
              <a:rPr lang="en-US" sz="1400" b="1" dirty="0">
                <a:latin typeface="Century Gothic" panose="020B0502020202020204" pitchFamily="34" charset="0"/>
              </a:rPr>
              <a:t>%</a:t>
            </a:r>
            <a:r>
              <a:rPr lang="ru-RU" sz="1400" dirty="0">
                <a:latin typeface="Century Gothic" panose="020B0502020202020204" pitchFamily="34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ВДС МСП-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97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5</a:t>
            </a:r>
            <a:r>
              <a:rPr lang="ru-KZ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млрд </a:t>
            </a:r>
            <a:r>
              <a:rPr lang="ru-RU" sz="1400" dirty="0">
                <a:latin typeface="Century Gothic" panose="020B0502020202020204" pitchFamily="34" charset="0"/>
              </a:rPr>
              <a:t>тенге</a:t>
            </a:r>
            <a:r>
              <a:rPr lang="ru-RU" sz="1400" b="1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(</a:t>
            </a:r>
            <a:r>
              <a:rPr lang="ru-RU" sz="1400" b="1" dirty="0">
                <a:latin typeface="Century Gothic" panose="020B0502020202020204" pitchFamily="34" charset="0"/>
              </a:rPr>
              <a:t>1</a:t>
            </a:r>
            <a:r>
              <a:rPr lang="en-US" sz="1400" b="1" dirty="0">
                <a:latin typeface="Century Gothic" panose="020B0502020202020204" pitchFamily="34" charset="0"/>
              </a:rPr>
              <a:t>,</a:t>
            </a:r>
            <a:r>
              <a:rPr lang="ru-RU" sz="1400" b="1" dirty="0">
                <a:latin typeface="Century Gothic" panose="020B0502020202020204" pitchFamily="34" charset="0"/>
              </a:rPr>
              <a:t>0%</a:t>
            </a:r>
            <a:r>
              <a:rPr lang="ru-RU" sz="1400" dirty="0">
                <a:latin typeface="Century Gothic" panose="020B0502020202020204" pitchFamily="34" charset="0"/>
              </a:rPr>
              <a:t> от общей суммы по РК) (вклад МСП в ВРП составляет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16,9%</a:t>
            </a:r>
            <a:r>
              <a:rPr lang="ru-RU" sz="1400" dirty="0">
                <a:latin typeface="Century Gothic" panose="020B0502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41338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15917" y="16678"/>
            <a:ext cx="8545659" cy="496563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Century Gothic" panose="020B0502020202020204" pitchFamily="34" charset="0"/>
              </a:rPr>
              <a:t>Статистика вклада Кызылординской области в экономику страны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2090" y="584676"/>
            <a:ext cx="2969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ВРП и ВДС МСП РК за 3 мес. 2024г.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(млрд </a:t>
            </a:r>
            <a:r>
              <a:rPr lang="ru-RU" sz="1200" b="1" dirty="0" err="1">
                <a:latin typeface="Century Gothic" panose="020B0502020202020204" pitchFamily="34" charset="0"/>
              </a:rPr>
              <a:t>тг</a:t>
            </a:r>
            <a:r>
              <a:rPr lang="ru-RU" sz="1200" b="1" dirty="0">
                <a:latin typeface="Century Gothic" panose="020B0502020202020204" pitchFamily="34" charset="0"/>
              </a:rPr>
              <a:t>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8748" y="588238"/>
            <a:ext cx="2573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ВРП на душу населения РК за 3 мес. 2024г. (</a:t>
            </a:r>
            <a:r>
              <a:rPr lang="en-US" sz="1200" b="1" dirty="0">
                <a:latin typeface="Century Gothic" panose="020B0502020202020204" pitchFamily="34" charset="0"/>
              </a:rPr>
              <a:t>$ </a:t>
            </a:r>
            <a:r>
              <a:rPr lang="kk-KZ" sz="1200" b="1" dirty="0">
                <a:latin typeface="Century Gothic" panose="020B0502020202020204" pitchFamily="34" charset="0"/>
              </a:rPr>
              <a:t>США</a:t>
            </a:r>
            <a:r>
              <a:rPr lang="en-US" sz="1200" b="1" dirty="0">
                <a:latin typeface="Century Gothic" panose="020B0502020202020204" pitchFamily="34" charset="0"/>
              </a:rPr>
              <a:t>)</a:t>
            </a:r>
            <a:endParaRPr lang="ru-RU" sz="12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13189" y="534760"/>
            <a:ext cx="312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Налоги и платежи в государственный бюджет за 6 мес. 2024г. (млрд </a:t>
            </a:r>
            <a:r>
              <a:rPr lang="ru-RU" sz="1200" b="1" dirty="0" err="1">
                <a:latin typeface="Century Gothic" panose="020B0502020202020204" pitchFamily="34" charset="0"/>
              </a:rPr>
              <a:t>тг</a:t>
            </a:r>
            <a:r>
              <a:rPr lang="ru-RU" sz="1200" b="1" dirty="0">
                <a:latin typeface="Century Gothic" panose="020B0502020202020204" pitchFamily="34" charset="0"/>
              </a:rPr>
              <a:t>.)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756" y="5145137"/>
            <a:ext cx="5284334" cy="980256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6000" tIns="0" rIns="96000" bIns="0" rtlCol="0" anchor="ctr" anchorCtr="0">
            <a:no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ВРП Казахстана составил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26,0 трлн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тг</a:t>
            </a:r>
            <a:r>
              <a:rPr lang="ru-RU" sz="1400" b="1" dirty="0">
                <a:latin typeface="Century Gothic" panose="020B0502020202020204" pitchFamily="34" charset="0"/>
              </a:rPr>
              <a:t>.:</a:t>
            </a:r>
          </a:p>
          <a:p>
            <a:pPr marL="239178" indent="-137581">
              <a:spcAft>
                <a:spcPts val="267"/>
              </a:spcAft>
              <a:buFont typeface="Arial" pitchFamily="34" charset="0"/>
              <a:buChar char="•"/>
            </a:pPr>
            <a:r>
              <a:rPr lang="ru-RU" sz="1100" i="1" dirty="0">
                <a:latin typeface="Century Gothic" panose="020B0502020202020204" pitchFamily="34" charset="0"/>
              </a:rPr>
              <a:t>ВРП Кызылординской области составил </a:t>
            </a:r>
            <a:r>
              <a:rPr lang="ru-RU" sz="1100" b="1" i="1" dirty="0">
                <a:latin typeface="Century Gothic" panose="020B0502020202020204" pitchFamily="34" charset="0"/>
              </a:rPr>
              <a:t>576 </a:t>
            </a:r>
            <a:r>
              <a:rPr lang="ru-RU" sz="11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млрд </a:t>
            </a:r>
            <a:r>
              <a:rPr lang="ru-RU" sz="1100" b="1" i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тг</a:t>
            </a:r>
            <a:r>
              <a:rPr lang="ru-RU" sz="1100" i="1" dirty="0">
                <a:latin typeface="Century Gothic" panose="020B0502020202020204" pitchFamily="34" charset="0"/>
              </a:rPr>
              <a:t>.</a:t>
            </a:r>
          </a:p>
          <a:p>
            <a:r>
              <a:rPr lang="ru-RU" sz="1400" b="1" dirty="0">
                <a:latin typeface="Century Gothic" panose="020B0502020202020204" pitchFamily="34" charset="0"/>
              </a:rPr>
              <a:t>ВДС МСБ Казахстана составил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9,8 трлн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тг</a:t>
            </a:r>
            <a:r>
              <a:rPr lang="ru-RU" sz="1400" b="1" dirty="0">
                <a:latin typeface="Century Gothic" panose="020B0502020202020204" pitchFamily="34" charset="0"/>
              </a:rPr>
              <a:t>.:</a:t>
            </a:r>
          </a:p>
          <a:p>
            <a:pPr marL="239178" indent="-137581">
              <a:spcAft>
                <a:spcPts val="267"/>
              </a:spcAft>
              <a:buFont typeface="Arial" pitchFamily="34" charset="0"/>
              <a:buChar char="•"/>
            </a:pPr>
            <a:r>
              <a:rPr lang="ru-RU" sz="1100" i="1" dirty="0">
                <a:latin typeface="Century Gothic" panose="020B0502020202020204" pitchFamily="34" charset="0"/>
              </a:rPr>
              <a:t>ВДС МСБ Кызылординской области составил </a:t>
            </a:r>
            <a:r>
              <a:rPr lang="ru-RU" sz="1100" b="1" i="1" dirty="0">
                <a:latin typeface="Century Gothic" panose="020B0502020202020204" pitchFamily="34" charset="0"/>
              </a:rPr>
              <a:t>97 </a:t>
            </a:r>
            <a:r>
              <a:rPr lang="ru-RU" sz="11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мл</a:t>
            </a:r>
            <a:r>
              <a:rPr lang="ru-KZ" sz="1100" b="1" i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рд</a:t>
            </a:r>
            <a:r>
              <a:rPr lang="ru-RU" sz="11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1100" b="1" i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тг</a:t>
            </a:r>
            <a:r>
              <a:rPr lang="ru-RU" sz="1100" i="1" dirty="0">
                <a:latin typeface="Century Gothic" panose="020B0502020202020204" pitchFamily="34" charset="0"/>
              </a:rPr>
              <a:t>. (доля ВДС МСП в ВРП региона составила </a:t>
            </a:r>
            <a:r>
              <a:rPr lang="ru-RU" sz="1100" b="1" i="1" dirty="0">
                <a:latin typeface="Century Gothic" panose="020B0502020202020204" pitchFamily="34" charset="0"/>
              </a:rPr>
              <a:t>16,9%</a:t>
            </a:r>
            <a:r>
              <a:rPr lang="ru-RU" sz="1100" i="1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50446" y="5145137"/>
            <a:ext cx="5770309" cy="980256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6000" tIns="0" rIns="96000" bIns="0" rtlCol="0" anchor="ctr" anchorCtr="0">
            <a:no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Налоги и платежи в государственный бюджет за полгода 2024 года в Казахстане составили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9,6 трлн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тг</a:t>
            </a:r>
            <a:r>
              <a:rPr lang="ru-RU" sz="1400" b="1" dirty="0">
                <a:latin typeface="Century Gothic" panose="020B0502020202020204" pitchFamily="34" charset="0"/>
              </a:rPr>
              <a:t>.</a:t>
            </a:r>
          </a:p>
          <a:p>
            <a:pPr marL="239178" indent="-137581">
              <a:spcAft>
                <a:spcPts val="267"/>
              </a:spcAft>
              <a:buFont typeface="Arial" pitchFamily="34" charset="0"/>
              <a:buChar char="•"/>
            </a:pPr>
            <a:r>
              <a:rPr lang="ru-RU" sz="1100" i="1" dirty="0">
                <a:latin typeface="Century Gothic" panose="020B0502020202020204" pitchFamily="34" charset="0"/>
              </a:rPr>
              <a:t>Налоги и платежи Кызылординской области составили </a:t>
            </a:r>
            <a:r>
              <a:rPr lang="ru-RU" sz="11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157,9 млрд </a:t>
            </a:r>
            <a:r>
              <a:rPr lang="ru-RU" sz="1100" b="1" i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тг</a:t>
            </a:r>
            <a:r>
              <a:rPr lang="ru-RU" sz="11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.</a:t>
            </a:r>
            <a:r>
              <a:rPr lang="ru-RU" sz="11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100" i="1" dirty="0">
                <a:latin typeface="Century Gothic" panose="020B0502020202020204" pitchFamily="34" charset="0"/>
              </a:rPr>
              <a:t>(</a:t>
            </a:r>
            <a:r>
              <a:rPr lang="ru-RU" sz="1100" b="1" i="1" dirty="0">
                <a:latin typeface="Century Gothic" panose="020B0502020202020204" pitchFamily="34" charset="0"/>
              </a:rPr>
              <a:t>1,6%</a:t>
            </a:r>
            <a:r>
              <a:rPr lang="ru-RU" sz="1100" i="1" dirty="0">
                <a:latin typeface="Century Gothic" panose="020B0502020202020204" pitchFamily="34" charset="0"/>
              </a:rPr>
              <a:t> от общего показателя по РК)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426" y="6344490"/>
            <a:ext cx="9121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</a:t>
            </a:r>
            <a:r>
              <a:rPr lang="ru-RU" sz="800" i="1" kern="0" dirty="0">
                <a:solidFill>
                  <a:prstClr val="black"/>
                </a:solidFill>
                <a:latin typeface="Century Gothic"/>
              </a:rPr>
              <a:t>: Бюро национальной статистики АСПИР РК</a:t>
            </a:r>
            <a:r>
              <a:rPr lang="ru-RU" sz="800" i="1" dirty="0">
                <a:latin typeface="Century Gothic" panose="020B0502020202020204" pitchFamily="34" charset="0"/>
              </a:rPr>
              <a:t>(</a:t>
            </a:r>
            <a:r>
              <a:rPr lang="en-US" sz="800" i="1" dirty="0">
                <a:latin typeface="Century Gothic" panose="020B0502020202020204" pitchFamily="34" charset="0"/>
                <a:hlinkClick r:id="rId2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  <a:p>
            <a:r>
              <a:rPr lang="ru-RU" sz="800" i="1" dirty="0">
                <a:latin typeface="Century Gothic" panose="020B0502020202020204" pitchFamily="34" charset="0"/>
              </a:rPr>
              <a:t>*КБК 6 – Поступление от продажи финансовых активов государство; КБК 8 – Используемые остатки бюджетных средств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492025" y="28153"/>
            <a:ext cx="1500574" cy="4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BA004F11-AAF9-9E9E-EBC2-9EA295E01C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906198"/>
              </p:ext>
            </p:extLst>
          </p:nvPr>
        </p:nvGraphicFramePr>
        <p:xfrm>
          <a:off x="209012" y="1046341"/>
          <a:ext cx="4330691" cy="4004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33EAA-ED94-61D9-E773-6A1D23B4FC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1157280"/>
              </p:ext>
            </p:extLst>
          </p:nvPr>
        </p:nvGraphicFramePr>
        <p:xfrm>
          <a:off x="4703949" y="1046341"/>
          <a:ext cx="3485545" cy="40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334D39E4-ECD0-6DA6-6989-9972F17E2B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6111134"/>
              </p:ext>
            </p:extLst>
          </p:nvPr>
        </p:nvGraphicFramePr>
        <p:xfrm>
          <a:off x="8353741" y="1046341"/>
          <a:ext cx="3816929" cy="40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0B84D1-D8FE-E50E-617D-91DD45FF6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393B-94B8-4B73-9E0E-B5A22F074115}" type="slidenum">
              <a:rPr lang="ru-KZ" smtClean="0"/>
              <a:t>3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69857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2961" y="-51672"/>
            <a:ext cx="7918938" cy="588301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Статистика занятости населения Кызылординской области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3098" y="536629"/>
            <a:ext cx="3498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Уровень эконом. активности, чел.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12192" y="545737"/>
            <a:ext cx="23358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Уровень занятости, чел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465178" y="559410"/>
            <a:ext cx="2758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Структура занятости, чел.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15657" y="3590568"/>
            <a:ext cx="2646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Структура занятого населения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64278" y="3615691"/>
            <a:ext cx="2541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Структура самозанятого населения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473657" y="35659"/>
            <a:ext cx="1500574" cy="4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BD67C7C-D2CB-ADCA-3FD0-88F35411959E}"/>
              </a:ext>
            </a:extLst>
          </p:cNvPr>
          <p:cNvSpPr txBox="1"/>
          <p:nvPr/>
        </p:nvSpPr>
        <p:spPr>
          <a:xfrm>
            <a:off x="5768" y="6642556"/>
            <a:ext cx="7680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 </a:t>
            </a:r>
            <a:r>
              <a:rPr lang="ru-RU" sz="800" i="1" kern="0" dirty="0">
                <a:solidFill>
                  <a:prstClr val="black"/>
                </a:solidFill>
                <a:latin typeface="Century Gothic"/>
              </a:rPr>
              <a:t>Бюро национальной статистики АСПИР РК</a:t>
            </a:r>
            <a:r>
              <a:rPr lang="ru-RU" sz="800" i="1" dirty="0">
                <a:latin typeface="Century Gothic" panose="020B0502020202020204" pitchFamily="34" charset="0"/>
              </a:rPr>
              <a:t>(</a:t>
            </a:r>
            <a:r>
              <a:rPr lang="en-US" sz="800" i="1" dirty="0">
                <a:latin typeface="Century Gothic" panose="020B0502020202020204" pitchFamily="34" charset="0"/>
                <a:hlinkClick r:id="rId3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01639F7-B989-3DBF-3BA5-2EF6E830D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393B-94B8-4B73-9E0E-B5A22F074115}" type="slidenum">
              <a:rPr lang="ru-KZ" smtClean="0"/>
              <a:t>4</a:t>
            </a:fld>
            <a:endParaRPr lang="ru-KZ"/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DDA12BEC-5D79-7586-C644-47B49581AE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0578879"/>
              </p:ext>
            </p:extLst>
          </p:nvPr>
        </p:nvGraphicFramePr>
        <p:xfrm>
          <a:off x="953043" y="387730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ACFF5536-90DD-9F46-CB07-07F2999BCC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178865"/>
              </p:ext>
            </p:extLst>
          </p:nvPr>
        </p:nvGraphicFramePr>
        <p:xfrm>
          <a:off x="6502086" y="39325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4C384656-82FB-4260-795C-1DE17B866F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6562429"/>
              </p:ext>
            </p:extLst>
          </p:nvPr>
        </p:nvGraphicFramePr>
        <p:xfrm>
          <a:off x="396845" y="835814"/>
          <a:ext cx="3807854" cy="2729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AF243AE5-08BE-F971-EBE6-7676632230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858090"/>
              </p:ext>
            </p:extLst>
          </p:nvPr>
        </p:nvGraphicFramePr>
        <p:xfrm>
          <a:off x="4326866" y="884784"/>
          <a:ext cx="3660437" cy="2692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C3D899EE-71C3-D9F0-5EC5-B9F04BFE4D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376643"/>
              </p:ext>
            </p:extLst>
          </p:nvPr>
        </p:nvGraphicFramePr>
        <p:xfrm>
          <a:off x="7987303" y="1078826"/>
          <a:ext cx="3986928" cy="250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707569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D6484BC-789A-4A8F-99EF-7735549DF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72" y="0"/>
            <a:ext cx="8024446" cy="900967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Количество действующих субъектов МСБ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BDA7D92-FE25-4C4B-BE83-1F044CBD92C4}"/>
              </a:ext>
            </a:extLst>
          </p:cNvPr>
          <p:cNvSpPr/>
          <p:nvPr/>
        </p:nvSpPr>
        <p:spPr>
          <a:xfrm>
            <a:off x="7762238" y="2562378"/>
            <a:ext cx="4004733" cy="204753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В разрезе отраслей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 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по</a:t>
            </a:r>
            <a:r>
              <a:rPr lang="ru-RU" altLang="ru-RU" sz="1400" b="1" noProof="0" dirty="0">
                <a:solidFill>
                  <a:prstClr val="black"/>
                </a:solidFill>
                <a:latin typeface="Century Gothic"/>
                <a:cs typeface="Arial"/>
              </a:rPr>
              <a:t> Кызылординской области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преобладают: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ru-RU" sz="1200" dirty="0">
              <a:solidFill>
                <a:prstClr val="black"/>
              </a:solidFill>
              <a:latin typeface="Century Gothic"/>
              <a:cs typeface="Arial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Торговля–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36</a:t>
            </a:r>
            <a:r>
              <a:rPr lang="en-US" sz="1200" b="1" dirty="0">
                <a:solidFill>
                  <a:prstClr val="black"/>
                </a:solidFill>
                <a:latin typeface="Century Gothic"/>
                <a:cs typeface="Arial"/>
              </a:rPr>
              <a:t>,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5% </a:t>
            </a: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или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23</a:t>
            </a:r>
            <a:r>
              <a:rPr lang="en-US" sz="1200" b="1" dirty="0">
                <a:solidFill>
                  <a:prstClr val="black"/>
                </a:solidFill>
                <a:latin typeface="Century Gothic"/>
                <a:cs typeface="Arial"/>
              </a:rPr>
              <a:t>,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5 тыс. ед.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Сельское хозяйство–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19,4% </a:t>
            </a: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или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12,5 тыс. ед.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Прочие виды услуг–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15</a:t>
            </a:r>
            <a:r>
              <a:rPr lang="en-US" sz="1200" b="1" dirty="0">
                <a:solidFill>
                  <a:prstClr val="black"/>
                </a:solidFill>
                <a:latin typeface="Century Gothic"/>
                <a:cs typeface="Arial"/>
              </a:rPr>
              <a:t>,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1% </a:t>
            </a: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или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9,7</a:t>
            </a: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тыс. ед.</a:t>
            </a:r>
            <a:endParaRPr lang="ru-KZ" sz="1200" b="1" dirty="0">
              <a:solidFill>
                <a:prstClr val="black"/>
              </a:solidFill>
              <a:latin typeface="Century Gothic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627B0F-BE93-42AA-8029-ED447DCF75D6}"/>
              </a:ext>
            </a:extLst>
          </p:cNvPr>
          <p:cNvSpPr txBox="1"/>
          <p:nvPr/>
        </p:nvSpPr>
        <p:spPr>
          <a:xfrm>
            <a:off x="7929918" y="1362049"/>
            <a:ext cx="3619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64 478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тыс. МСБ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F76DD59-CB09-2992-5AF1-DE03C5C76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110047" y="192817"/>
            <a:ext cx="1632181" cy="51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764CA2-50A5-2771-A1E5-2A6D252DB87D}"/>
              </a:ext>
            </a:extLst>
          </p:cNvPr>
          <p:cNvSpPr txBox="1"/>
          <p:nvPr/>
        </p:nvSpPr>
        <p:spPr>
          <a:xfrm>
            <a:off x="228325" y="6438887"/>
            <a:ext cx="7680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 </a:t>
            </a:r>
            <a:r>
              <a:rPr lang="ru-RU" sz="800" i="1" kern="0" dirty="0">
                <a:solidFill>
                  <a:prstClr val="black"/>
                </a:solidFill>
                <a:latin typeface="Century Gothic"/>
              </a:rPr>
              <a:t>Бюро национальной статистики АСПИР РК</a:t>
            </a:r>
            <a:r>
              <a:rPr lang="ru-RU" sz="800" i="1" dirty="0">
                <a:latin typeface="Century Gothic" panose="020B0502020202020204" pitchFamily="34" charset="0"/>
              </a:rPr>
              <a:t>(</a:t>
            </a:r>
            <a:r>
              <a:rPr lang="en-US" sz="800" i="1" dirty="0">
                <a:latin typeface="Century Gothic" panose="020B0502020202020204" pitchFamily="34" charset="0"/>
                <a:hlinkClick r:id="rId3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9AC6CDA-58B0-10B1-28A2-B2D53CCD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393B-94B8-4B73-9E0E-B5A22F074115}" type="slidenum">
              <a:rPr lang="ru-KZ" smtClean="0"/>
              <a:t>5</a:t>
            </a:fld>
            <a:endParaRPr lang="ru-KZ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80E2AF02-A639-83B2-B032-7B4059ED26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470862"/>
              </p:ext>
            </p:extLst>
          </p:nvPr>
        </p:nvGraphicFramePr>
        <p:xfrm>
          <a:off x="216924" y="1113576"/>
          <a:ext cx="7495827" cy="5077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45912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2290" y="160917"/>
            <a:ext cx="8024446" cy="900967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Количество действующих субъектов МСБ и результаты поддержки Фонда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35" y="1347327"/>
            <a:ext cx="556506" cy="5890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7" y="2812461"/>
            <a:ext cx="556506" cy="4848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83" y="4328213"/>
            <a:ext cx="519006" cy="501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37" y="5096416"/>
            <a:ext cx="564031" cy="5664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37" y="2051483"/>
            <a:ext cx="651485" cy="589082"/>
          </a:xfrm>
          <a:prstGeom prst="rect">
            <a:avLst/>
          </a:prstGeom>
        </p:spPr>
      </p:pic>
      <p:cxnSp>
        <p:nvCxnSpPr>
          <p:cNvPr id="23" name="Прямая со стрелкой 22"/>
          <p:cNvCxnSpPr>
            <a:cxnSpLocks/>
          </p:cNvCxnSpPr>
          <p:nvPr/>
        </p:nvCxnSpPr>
        <p:spPr>
          <a:xfrm>
            <a:off x="8262800" y="1887182"/>
            <a:ext cx="668138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cxnSpLocks/>
          </p:cNvCxnSpPr>
          <p:nvPr/>
        </p:nvCxnSpPr>
        <p:spPr>
          <a:xfrm>
            <a:off x="7201592" y="2619971"/>
            <a:ext cx="1687811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cxnSpLocks/>
          </p:cNvCxnSpPr>
          <p:nvPr/>
        </p:nvCxnSpPr>
        <p:spPr>
          <a:xfrm>
            <a:off x="6457729" y="3296800"/>
            <a:ext cx="2531627" cy="52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cxnSpLocks/>
          </p:cNvCxnSpPr>
          <p:nvPr/>
        </p:nvCxnSpPr>
        <p:spPr>
          <a:xfrm>
            <a:off x="5226518" y="4044333"/>
            <a:ext cx="3696856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cxnSpLocks/>
          </p:cNvCxnSpPr>
          <p:nvPr/>
        </p:nvCxnSpPr>
        <p:spPr>
          <a:xfrm>
            <a:off x="5226518" y="4789976"/>
            <a:ext cx="3670615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cxnSpLocks/>
          </p:cNvCxnSpPr>
          <p:nvPr/>
        </p:nvCxnSpPr>
        <p:spPr>
          <a:xfrm>
            <a:off x="5226518" y="5486552"/>
            <a:ext cx="3670615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8228995" y="865380"/>
            <a:ext cx="1891121" cy="523082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b="1" dirty="0">
                <a:latin typeface="Century Gothic" panose="020B0502020202020204" pitchFamily="34" charset="0"/>
              </a:rPr>
              <a:t>Кол-во </a:t>
            </a:r>
            <a:r>
              <a:rPr lang="kk-KZ" sz="1200" b="1" dirty="0">
                <a:latin typeface="Century Gothic" panose="020B0502020202020204" pitchFamily="34" charset="0"/>
              </a:rPr>
              <a:t>проектов</a:t>
            </a:r>
            <a:r>
              <a:rPr lang="en-US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</a:rPr>
              <a:t>за посл. 5 лет,</a:t>
            </a:r>
            <a:r>
              <a:rPr lang="en-US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</a:rPr>
              <a:t>ед.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0300879" y="865380"/>
            <a:ext cx="1891121" cy="52308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b="1" dirty="0">
                <a:latin typeface="Century Gothic" panose="020B0502020202020204" pitchFamily="34" charset="0"/>
              </a:rPr>
              <a:t>Сумма </a:t>
            </a:r>
            <a:r>
              <a:rPr lang="kk-KZ" sz="1200" b="1" dirty="0">
                <a:latin typeface="Century Gothic" panose="020B0502020202020204" pitchFamily="34" charset="0"/>
              </a:rPr>
              <a:t>кредитов</a:t>
            </a:r>
            <a:r>
              <a:rPr lang="en-US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</a:rPr>
              <a:t>за посл. 5 лет,</a:t>
            </a:r>
            <a:r>
              <a:rPr lang="en-US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</a:rPr>
              <a:t>млрд </a:t>
            </a:r>
            <a:r>
              <a:rPr lang="ru-RU" sz="1200" b="1" dirty="0" err="1">
                <a:latin typeface="Century Gothic" panose="020B0502020202020204" pitchFamily="34" charset="0"/>
              </a:rPr>
              <a:t>тг</a:t>
            </a:r>
            <a:r>
              <a:rPr lang="ru-RU" sz="1200" b="1" dirty="0">
                <a:latin typeface="Century Gothic" panose="020B0502020202020204" pitchFamily="34" charset="0"/>
              </a:rPr>
              <a:t>.</a:t>
            </a: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B8873E28-AF2F-3D22-A33C-7E78C793D744}"/>
              </a:ext>
            </a:extLst>
          </p:cNvPr>
          <p:cNvCxnSpPr>
            <a:cxnSpLocks/>
          </p:cNvCxnSpPr>
          <p:nvPr/>
        </p:nvCxnSpPr>
        <p:spPr>
          <a:xfrm>
            <a:off x="10300879" y="853583"/>
            <a:ext cx="0" cy="5522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D483C224-68E1-4B8C-D41C-B7E560DB99F7}"/>
              </a:ext>
            </a:extLst>
          </p:cNvPr>
          <p:cNvSpPr/>
          <p:nvPr/>
        </p:nvSpPr>
        <p:spPr>
          <a:xfrm>
            <a:off x="1186004" y="6029772"/>
            <a:ext cx="9114875" cy="58834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Результаты по всем финансовым программам по Кызылординской области: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12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0 тыс.</a:t>
            </a:r>
            <a:r>
              <a:rPr lang="ru-RU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проектов </a:t>
            </a:r>
          </a:p>
          <a:p>
            <a:pPr algn="ctr"/>
            <a:r>
              <a:rPr lang="ru-RU" sz="1400" dirty="0">
                <a:latin typeface="Century Gothic" panose="020B0502020202020204" pitchFamily="34" charset="0"/>
              </a:rPr>
              <a:t>на сумму кредитов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212,3 млрд </a:t>
            </a:r>
            <a:r>
              <a:rPr lang="ru-RU" sz="1400" b="1" dirty="0">
                <a:latin typeface="Century Gothic" panose="020B0502020202020204" pitchFamily="34" charset="0"/>
              </a:rPr>
              <a:t>тенге</a:t>
            </a:r>
          </a:p>
        </p:txBody>
      </p:sp>
      <p:pic>
        <p:nvPicPr>
          <p:cNvPr id="1026" name="Picture 2" descr="Производство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50" y="3541139"/>
            <a:ext cx="556506" cy="55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342720" y="161839"/>
            <a:ext cx="1632181" cy="51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50087" y="1712929"/>
            <a:ext cx="704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5 944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258719" y="2445721"/>
            <a:ext cx="704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1 487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258718" y="3099193"/>
            <a:ext cx="704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1 499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258721" y="3859669"/>
            <a:ext cx="704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1 135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346357" y="4584997"/>
            <a:ext cx="5309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227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331130" y="5292184"/>
            <a:ext cx="5309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717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887137" y="1699235"/>
            <a:ext cx="5886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56</a:t>
            </a:r>
            <a:r>
              <a:rPr lang="en-US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6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885704" y="2430654"/>
            <a:ext cx="5886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12</a:t>
            </a:r>
            <a:r>
              <a:rPr lang="en-US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885708" y="3090201"/>
            <a:ext cx="5886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27</a:t>
            </a:r>
            <a:r>
              <a:rPr lang="en-US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5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885706" y="3867008"/>
            <a:ext cx="5886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53</a:t>
            </a:r>
            <a:r>
              <a:rPr lang="en-US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0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864498" y="5292184"/>
            <a:ext cx="5886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17</a:t>
            </a:r>
            <a:r>
              <a:rPr lang="en-US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3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945447" y="4595398"/>
            <a:ext cx="4732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9</a:t>
            </a:r>
            <a:r>
              <a:rPr lang="en-US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0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3A921B4-DD8C-6CCD-66FE-CDAE433E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393B-94B8-4B73-9E0E-B5A22F074115}" type="slidenum">
              <a:rPr lang="ru-KZ" smtClean="0"/>
              <a:t>6</a:t>
            </a:fld>
            <a:endParaRPr lang="ru-KZ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57F6D335-C72A-E2EE-D70D-4A51EC9786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5163500"/>
              </p:ext>
            </p:extLst>
          </p:nvPr>
        </p:nvGraphicFramePr>
        <p:xfrm>
          <a:off x="995422" y="1347327"/>
          <a:ext cx="7052810" cy="4623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" name="Пятиугольник 12">
            <a:extLst>
              <a:ext uri="{FF2B5EF4-FFF2-40B4-BE49-F238E27FC236}">
                <a16:creationId xmlns:a16="http://schemas.microsoft.com/office/drawing/2014/main" id="{EFA32A07-A870-83A6-D227-5FE03EFE7CD4}"/>
              </a:ext>
            </a:extLst>
          </p:cNvPr>
          <p:cNvSpPr/>
          <p:nvPr/>
        </p:nvSpPr>
        <p:spPr>
          <a:xfrm flipH="1">
            <a:off x="8526102" y="6455800"/>
            <a:ext cx="1774777" cy="15828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407" rIns="42407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b="1" dirty="0">
                <a:solidFill>
                  <a:srgbClr val="C00000"/>
                </a:solidFill>
                <a:latin typeface="Arial Narrow" panose="020B0606020202030204" pitchFamily="34" charset="0"/>
              </a:rPr>
              <a:t>По состоянию на 01.07.2024</a:t>
            </a:r>
            <a:r>
              <a:rPr lang="en-US" sz="9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900" b="1" dirty="0">
                <a:solidFill>
                  <a:srgbClr val="C00000"/>
                </a:solidFill>
                <a:latin typeface="Arial Narrow" panose="020B060602020203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20331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200AA-F8EE-8215-10A1-12E885FCCB95}"/>
              </a:ext>
            </a:extLst>
          </p:cNvPr>
          <p:cNvSpPr txBox="1">
            <a:spLocks/>
          </p:cNvSpPr>
          <p:nvPr/>
        </p:nvSpPr>
        <p:spPr>
          <a:xfrm>
            <a:off x="213622" y="92825"/>
            <a:ext cx="9508657" cy="9009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</a:rPr>
              <a:t>Экспорт Кызылординской области за 5 мес. 2024г.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3F173654-BACB-4A32-0BA4-D641BDCF6263}"/>
              </a:ext>
            </a:extLst>
          </p:cNvPr>
          <p:cNvSpPr/>
          <p:nvPr/>
        </p:nvSpPr>
        <p:spPr>
          <a:xfrm>
            <a:off x="4949155" y="3280073"/>
            <a:ext cx="2625754" cy="125834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entury Gothic" panose="020B0502020202020204" pitchFamily="34" charset="0"/>
              </a:rPr>
              <a:t>Экспорт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A2E6CCE5-C247-23D3-ED72-E2EFAAE65F8E}"/>
              </a:ext>
            </a:extLst>
          </p:cNvPr>
          <p:cNvSpPr/>
          <p:nvPr/>
        </p:nvSpPr>
        <p:spPr>
          <a:xfrm>
            <a:off x="7276767" y="6408120"/>
            <a:ext cx="2359231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Стекло на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4 570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D3319D1C-D512-838B-75EF-2A5A492F4619}"/>
              </a:ext>
            </a:extLst>
          </p:cNvPr>
          <p:cNvSpPr/>
          <p:nvPr/>
        </p:nvSpPr>
        <p:spPr>
          <a:xfrm>
            <a:off x="5332999" y="1835845"/>
            <a:ext cx="1892052" cy="417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Соли </a:t>
            </a:r>
            <a:r>
              <a:rPr lang="ru-RU" sz="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оксометаллических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 или </a:t>
            </a:r>
            <a:r>
              <a:rPr lang="ru-RU" sz="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пероксометаллических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 кислот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987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B11D6CC7-CDDC-C9E1-1ABA-131E6D60E069}"/>
              </a:ext>
            </a:extLst>
          </p:cNvPr>
          <p:cNvCxnSpPr>
            <a:cxnSpLocks/>
          </p:cNvCxnSpPr>
          <p:nvPr/>
        </p:nvCxnSpPr>
        <p:spPr>
          <a:xfrm>
            <a:off x="7574909" y="4180799"/>
            <a:ext cx="2145597" cy="987607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34E2F9A3-D020-5FD1-A600-9A86378D39C3}"/>
              </a:ext>
            </a:extLst>
          </p:cNvPr>
          <p:cNvCxnSpPr>
            <a:cxnSpLocks/>
          </p:cNvCxnSpPr>
          <p:nvPr/>
        </p:nvCxnSpPr>
        <p:spPr>
          <a:xfrm flipV="1">
            <a:off x="7597152" y="3385130"/>
            <a:ext cx="2038846" cy="38249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id="{AEB9FFA1-484D-F696-E101-B0E2F33A65BD}"/>
              </a:ext>
            </a:extLst>
          </p:cNvPr>
          <p:cNvCxnSpPr>
            <a:cxnSpLocks/>
          </p:cNvCxnSpPr>
          <p:nvPr/>
        </p:nvCxnSpPr>
        <p:spPr>
          <a:xfrm flipV="1">
            <a:off x="7083996" y="2403436"/>
            <a:ext cx="1026312" cy="953124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8A51C7A1-51BA-5E67-3648-2C1DF11E902F}"/>
              </a:ext>
            </a:extLst>
          </p:cNvPr>
          <p:cNvCxnSpPr>
            <a:cxnSpLocks/>
          </p:cNvCxnSpPr>
          <p:nvPr/>
        </p:nvCxnSpPr>
        <p:spPr>
          <a:xfrm flipV="1">
            <a:off x="6224492" y="2292999"/>
            <a:ext cx="0" cy="878088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id="{2038AB11-9909-469F-6852-D2E02B1D93DB}"/>
              </a:ext>
            </a:extLst>
          </p:cNvPr>
          <p:cNvCxnSpPr>
            <a:cxnSpLocks/>
          </p:cNvCxnSpPr>
          <p:nvPr/>
        </p:nvCxnSpPr>
        <p:spPr>
          <a:xfrm flipH="1" flipV="1">
            <a:off x="4430895" y="2349313"/>
            <a:ext cx="851176" cy="1137311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700305C3-4DCE-0F28-C873-DFC206FD43BE}"/>
              </a:ext>
            </a:extLst>
          </p:cNvPr>
          <p:cNvCxnSpPr>
            <a:cxnSpLocks/>
          </p:cNvCxnSpPr>
          <p:nvPr/>
        </p:nvCxnSpPr>
        <p:spPr>
          <a:xfrm>
            <a:off x="7001973" y="4546177"/>
            <a:ext cx="963663" cy="113876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4EFDD0C6-E2B6-83CC-28DC-F41D180DF437}"/>
              </a:ext>
            </a:extLst>
          </p:cNvPr>
          <p:cNvCxnSpPr>
            <a:cxnSpLocks/>
          </p:cNvCxnSpPr>
          <p:nvPr/>
        </p:nvCxnSpPr>
        <p:spPr>
          <a:xfrm flipH="1">
            <a:off x="3799937" y="4456589"/>
            <a:ext cx="1500489" cy="1112516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2DFF04E0-C245-DAC9-CC77-128572FD4CA4}"/>
              </a:ext>
            </a:extLst>
          </p:cNvPr>
          <p:cNvSpPr/>
          <p:nvPr/>
        </p:nvSpPr>
        <p:spPr>
          <a:xfrm>
            <a:off x="9611867" y="5542025"/>
            <a:ext cx="2036263" cy="148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Филе рыбное и прочее мясо рыбы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2 887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8" name="Номер слайда 2">
            <a:extLst>
              <a:ext uri="{FF2B5EF4-FFF2-40B4-BE49-F238E27FC236}">
                <a16:creationId xmlns:a16="http://schemas.microsoft.com/office/drawing/2014/main" id="{F3786041-F1E2-AF38-166C-2FBEF8131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>
                <a:latin typeface="Century Gothic" panose="020B0502020202020204" pitchFamily="34" charset="0"/>
              </a:rPr>
              <a:pPr algn="r"/>
              <a:t>7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9016D762-37FC-09A1-5C7C-EAE6D1716BE6}"/>
              </a:ext>
            </a:extLst>
          </p:cNvPr>
          <p:cNvSpPr/>
          <p:nvPr/>
        </p:nvSpPr>
        <p:spPr>
          <a:xfrm>
            <a:off x="338766" y="639672"/>
            <a:ext cx="8439081" cy="58387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  <a:latin typeface="Century Gothic" panose="020B0502020202020204" pitchFamily="34" charset="0"/>
              </a:rPr>
              <a:t>Общий объем экспорта составил: </a:t>
            </a: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294 566 тыс. </a:t>
            </a:r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$</a:t>
            </a:r>
            <a:endParaRPr lang="ru-RU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81BA13-D077-8CA3-3C45-1F9A1BAC664F}"/>
              </a:ext>
            </a:extLst>
          </p:cNvPr>
          <p:cNvSpPr txBox="1"/>
          <p:nvPr/>
        </p:nvSpPr>
        <p:spPr>
          <a:xfrm>
            <a:off x="42069" y="6475163"/>
            <a:ext cx="7680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 </a:t>
            </a:r>
            <a:r>
              <a:rPr lang="ru-RU" sz="800" i="1" kern="0" dirty="0">
                <a:solidFill>
                  <a:prstClr val="black"/>
                </a:solidFill>
                <a:latin typeface="Century Gothic"/>
              </a:rPr>
              <a:t>Бюро национальной статистики АСПИР РК</a:t>
            </a:r>
            <a:r>
              <a:rPr lang="ru-RU" sz="800" i="1" dirty="0">
                <a:latin typeface="Century Gothic" panose="020B0502020202020204" pitchFamily="34" charset="0"/>
              </a:rPr>
              <a:t>(</a:t>
            </a:r>
            <a:r>
              <a:rPr lang="en-US" sz="800" i="1" dirty="0">
                <a:latin typeface="Century Gothic" panose="020B0502020202020204" pitchFamily="34" charset="0"/>
                <a:hlinkClick r:id="rId2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  <a:p>
            <a:r>
              <a:rPr lang="ru-RU" sz="800" i="1" dirty="0">
                <a:latin typeface="Century Gothic" panose="020B0502020202020204" pitchFamily="34" charset="0"/>
              </a:rPr>
              <a:t>Комитет гос.доходов (https://kgd.gov.kz)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FA8F921-5B6A-12E5-8353-23C42A62BC14}"/>
              </a:ext>
            </a:extLst>
          </p:cNvPr>
          <p:cNvSpPr/>
          <p:nvPr/>
        </p:nvSpPr>
        <p:spPr>
          <a:xfrm>
            <a:off x="908456" y="4104924"/>
            <a:ext cx="1835526" cy="148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Нефть сырая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204 936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79016" y="5846390"/>
            <a:ext cx="316151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rgbClr val="000000"/>
                </a:solidFill>
                <a:latin typeface="Century Gothic" panose="020B0502020202020204" pitchFamily="34" charset="0"/>
              </a:rPr>
              <a:t>Продукты неорганической химии на </a:t>
            </a:r>
            <a:r>
              <a:rPr lang="ru-RU" sz="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46 136 </a:t>
            </a:r>
            <a:r>
              <a:rPr lang="ru-RU" sz="800" dirty="0">
                <a:solidFill>
                  <a:srgbClr val="000000"/>
                </a:solidFill>
                <a:latin typeface="Century Gothic" panose="020B0502020202020204" pitchFamily="34" charset="0"/>
              </a:rPr>
              <a:t>тыс.</a:t>
            </a:r>
            <a:r>
              <a:rPr lang="en-US" sz="800" dirty="0">
                <a:solidFill>
                  <a:srgbClr val="000000"/>
                </a:solidFill>
                <a:latin typeface="Century Gothic" panose="020B0502020202020204" pitchFamily="34" charset="0"/>
              </a:rPr>
              <a:t>$</a:t>
            </a:r>
            <a:r>
              <a:rPr lang="ru-RU" sz="800" dirty="0">
                <a:latin typeface="Century Gothic" panose="020B0502020202020204" pitchFamily="34" charset="0"/>
              </a:rPr>
              <a:t> 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66935" y="6493007"/>
            <a:ext cx="23168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Century Gothic" panose="020B0502020202020204" pitchFamily="34" charset="0"/>
              </a:rPr>
              <a:t>Рис на </a:t>
            </a:r>
            <a:r>
              <a:rPr lang="ru-RU" sz="800" b="1" dirty="0">
                <a:latin typeface="Century Gothic" panose="020B0502020202020204" pitchFamily="34" charset="0"/>
              </a:rPr>
              <a:t>12 013 </a:t>
            </a:r>
            <a:r>
              <a:rPr lang="ru-RU" sz="800" dirty="0">
                <a:latin typeface="Century Gothic" panose="020B0502020202020204" pitchFamily="34" charset="0"/>
              </a:rPr>
              <a:t>тыс.</a:t>
            </a:r>
            <a:r>
              <a:rPr lang="en-US" sz="800" dirty="0">
                <a:latin typeface="Century Gothic" panose="020B0502020202020204" pitchFamily="34" charset="0"/>
              </a:rPr>
              <a:t>$</a:t>
            </a: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4EFDD0C6-E2B6-83CC-28DC-F41D180DF437}"/>
              </a:ext>
            </a:extLst>
          </p:cNvPr>
          <p:cNvCxnSpPr>
            <a:cxnSpLocks/>
          </p:cNvCxnSpPr>
          <p:nvPr/>
        </p:nvCxnSpPr>
        <p:spPr>
          <a:xfrm flipH="1">
            <a:off x="2859775" y="4059526"/>
            <a:ext cx="2031424" cy="90796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700305C3-4DCE-0F28-C873-DFC206FD43BE}"/>
              </a:ext>
            </a:extLst>
          </p:cNvPr>
          <p:cNvCxnSpPr>
            <a:cxnSpLocks/>
          </p:cNvCxnSpPr>
          <p:nvPr/>
        </p:nvCxnSpPr>
        <p:spPr>
          <a:xfrm>
            <a:off x="6224492" y="4606826"/>
            <a:ext cx="0" cy="1009388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467087" y="105119"/>
            <a:ext cx="1500574" cy="4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375BE93-EEF5-EC0E-D126-B8F07690DE69}"/>
              </a:ext>
            </a:extLst>
          </p:cNvPr>
          <p:cNvSpPr/>
          <p:nvPr/>
        </p:nvSpPr>
        <p:spPr>
          <a:xfrm>
            <a:off x="1003617" y="2554447"/>
            <a:ext cx="2019128" cy="350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Железнодорожные локомотивы и тендеры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477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75BE391A-4963-CF3B-C633-7DD3718DB795}"/>
              </a:ext>
            </a:extLst>
          </p:cNvPr>
          <p:cNvCxnSpPr>
            <a:cxnSpLocks/>
          </p:cNvCxnSpPr>
          <p:nvPr/>
        </p:nvCxnSpPr>
        <p:spPr>
          <a:xfrm flipH="1" flipV="1">
            <a:off x="2743982" y="2851125"/>
            <a:ext cx="2111910" cy="834866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D0471A8-CE50-F327-9D22-3DCB6FE5DAC5}"/>
              </a:ext>
            </a:extLst>
          </p:cNvPr>
          <p:cNvSpPr/>
          <p:nvPr/>
        </p:nvSpPr>
        <p:spPr>
          <a:xfrm>
            <a:off x="7846463" y="2082494"/>
            <a:ext cx="1789535" cy="369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Пески природные всех видов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1 113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1D0471A8-CE50-F327-9D22-3DCB6FE5DAC5}"/>
              </a:ext>
            </a:extLst>
          </p:cNvPr>
          <p:cNvSpPr/>
          <p:nvPr/>
        </p:nvSpPr>
        <p:spPr>
          <a:xfrm>
            <a:off x="3124178" y="2020309"/>
            <a:ext cx="2184208" cy="385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Известь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509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 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C4BBD48-6F05-7599-BD0D-392D78D92BFF}"/>
              </a:ext>
            </a:extLst>
          </p:cNvPr>
          <p:cNvSpPr/>
          <p:nvPr/>
        </p:nvSpPr>
        <p:spPr>
          <a:xfrm>
            <a:off x="9746054" y="3078034"/>
            <a:ext cx="1767003" cy="583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Нефтепродукты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1 127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6" descr="Добыча масляной насосной станцией ">
            <a:extLst>
              <a:ext uri="{FF2B5EF4-FFF2-40B4-BE49-F238E27FC236}">
                <a16:creationId xmlns:a16="http://schemas.microsoft.com/office/drawing/2014/main" id="{592DE584-6A3C-F72C-B4B8-252AB4976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860" y="3333552"/>
            <a:ext cx="656717" cy="65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Рис ">
            <a:extLst>
              <a:ext uri="{FF2B5EF4-FFF2-40B4-BE49-F238E27FC236}">
                <a16:creationId xmlns:a16="http://schemas.microsoft.com/office/drawing/2014/main" id="{723C9AFC-8485-E0B8-F5C8-645CFE524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085" y="5730939"/>
            <a:ext cx="661789" cy="66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теклянная банка ">
            <a:extLst>
              <a:ext uri="{FF2B5EF4-FFF2-40B4-BE49-F238E27FC236}">
                <a16:creationId xmlns:a16="http://schemas.microsoft.com/office/drawing/2014/main" id="{DF770A30-FCD2-52BB-99FA-0F2DCAF8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128" y="5745057"/>
            <a:ext cx="618102" cy="61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ба ">
            <a:extLst>
              <a:ext uri="{FF2B5EF4-FFF2-40B4-BE49-F238E27FC236}">
                <a16:creationId xmlns:a16="http://schemas.microsoft.com/office/drawing/2014/main" id="{C99985AF-C10B-3008-9931-AE9447287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530" y="481075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есок ">
            <a:extLst>
              <a:ext uri="{FF2B5EF4-FFF2-40B4-BE49-F238E27FC236}">
                <a16:creationId xmlns:a16="http://schemas.microsoft.com/office/drawing/2014/main" id="{A75CB1C3-8261-AE8F-DB85-DC37172FF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772" y="1380226"/>
            <a:ext cx="840916" cy="84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Натрий ">
            <a:extLst>
              <a:ext uri="{FF2B5EF4-FFF2-40B4-BE49-F238E27FC236}">
                <a16:creationId xmlns:a16="http://schemas.microsoft.com/office/drawing/2014/main" id="{B0DB3D17-546E-CAC7-F34E-B469507E8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043" y="1287818"/>
            <a:ext cx="553879" cy="55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Кальций ">
            <a:extLst>
              <a:ext uri="{FF2B5EF4-FFF2-40B4-BE49-F238E27FC236}">
                <a16:creationId xmlns:a16="http://schemas.microsoft.com/office/drawing/2014/main" id="{58BEDF80-DED7-815F-A6F5-CB2100776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496" y="1530381"/>
            <a:ext cx="558038" cy="5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Поезд ">
            <a:extLst>
              <a:ext uri="{FF2B5EF4-FFF2-40B4-BE49-F238E27FC236}">
                <a16:creationId xmlns:a16="http://schemas.microsoft.com/office/drawing/2014/main" id="{FEB649CA-5FD5-4772-9AEA-0409FF7A5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892" y="1837282"/>
            <a:ext cx="834214" cy="83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Баррель нефти ">
            <a:extLst>
              <a:ext uri="{FF2B5EF4-FFF2-40B4-BE49-F238E27FC236}">
                <a16:creationId xmlns:a16="http://schemas.microsoft.com/office/drawing/2014/main" id="{9E460832-888E-D6B2-8DF9-2FE40A0B9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292" y="2612287"/>
            <a:ext cx="655620" cy="65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Удобрения ">
            <a:extLst>
              <a:ext uri="{FF2B5EF4-FFF2-40B4-BE49-F238E27FC236}">
                <a16:creationId xmlns:a16="http://schemas.microsoft.com/office/drawing/2014/main" id="{FADD727D-D71D-52A9-BB92-96EDDDF08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775" y="5162025"/>
            <a:ext cx="652808" cy="65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706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3F173654-BACB-4A32-0BA4-D641BDCF6263}"/>
              </a:ext>
            </a:extLst>
          </p:cNvPr>
          <p:cNvSpPr/>
          <p:nvPr/>
        </p:nvSpPr>
        <p:spPr>
          <a:xfrm>
            <a:off x="4942157" y="3314339"/>
            <a:ext cx="2625754" cy="1258349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entury Gothic" panose="020B0502020202020204" pitchFamily="34" charset="0"/>
              </a:rPr>
              <a:t>Импорт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2F7200AA-F8EE-8215-10A1-12E885FCCB95}"/>
              </a:ext>
            </a:extLst>
          </p:cNvPr>
          <p:cNvSpPr txBox="1">
            <a:spLocks/>
          </p:cNvSpPr>
          <p:nvPr/>
        </p:nvSpPr>
        <p:spPr>
          <a:xfrm>
            <a:off x="224339" y="115894"/>
            <a:ext cx="9582391" cy="5591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400" b="1" dirty="0">
                <a:latin typeface="Century Gothic" panose="020B0502020202020204" pitchFamily="34" charset="0"/>
              </a:rPr>
              <a:t>Импорт</a:t>
            </a:r>
            <a:r>
              <a:rPr lang="ru-RU" sz="2400" b="1" dirty="0">
                <a:latin typeface="Century Gothic" panose="020B0502020202020204" pitchFamily="34" charset="0"/>
              </a:rPr>
              <a:t> Кызылординской области за 5 мес. 2024г.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016D762-37FC-09A1-5C7C-EAE6D1716BE6}"/>
              </a:ext>
            </a:extLst>
          </p:cNvPr>
          <p:cNvSpPr/>
          <p:nvPr/>
        </p:nvSpPr>
        <p:spPr>
          <a:xfrm>
            <a:off x="247597" y="606904"/>
            <a:ext cx="8439081" cy="58387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  <a:latin typeface="Century Gothic" panose="020B0502020202020204" pitchFamily="34" charset="0"/>
              </a:rPr>
              <a:t>Общий объем импорта составил: </a:t>
            </a: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49 662 тыс. </a:t>
            </a:r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$</a:t>
            </a:r>
            <a:endParaRPr lang="ru-RU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467087" y="105119"/>
            <a:ext cx="1500574" cy="4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740B7800-DE4E-EBBA-0CCE-1AA49FABE482}"/>
              </a:ext>
            </a:extLst>
          </p:cNvPr>
          <p:cNvSpPr/>
          <p:nvPr/>
        </p:nvSpPr>
        <p:spPr>
          <a:xfrm>
            <a:off x="4888766" y="6432393"/>
            <a:ext cx="2458037" cy="303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Части и принадлежности моторных транспортных средств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3 846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B0BE28D0-A569-2E34-E2E6-B1DB989E75BB}"/>
              </a:ext>
            </a:extLst>
          </p:cNvPr>
          <p:cNvSpPr/>
          <p:nvPr/>
        </p:nvSpPr>
        <p:spPr>
          <a:xfrm>
            <a:off x="487051" y="2668426"/>
            <a:ext cx="2726129" cy="22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Подъемные машины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755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 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1A08D734-AE2D-2FC6-1D10-E33D1CC59AC1}"/>
              </a:ext>
            </a:extLst>
          </p:cNvPr>
          <p:cNvCxnSpPr>
            <a:cxnSpLocks/>
          </p:cNvCxnSpPr>
          <p:nvPr/>
        </p:nvCxnSpPr>
        <p:spPr>
          <a:xfrm>
            <a:off x="7574909" y="4180799"/>
            <a:ext cx="2145597" cy="987607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96D554E0-E1FF-EA48-7FB8-814C17632345}"/>
              </a:ext>
            </a:extLst>
          </p:cNvPr>
          <p:cNvCxnSpPr>
            <a:cxnSpLocks/>
          </p:cNvCxnSpPr>
          <p:nvPr/>
        </p:nvCxnSpPr>
        <p:spPr>
          <a:xfrm flipV="1">
            <a:off x="7597152" y="3385130"/>
            <a:ext cx="2038846" cy="38249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736A6C5F-9983-83B0-3816-9B538625EB0E}"/>
              </a:ext>
            </a:extLst>
          </p:cNvPr>
          <p:cNvCxnSpPr>
            <a:cxnSpLocks/>
          </p:cNvCxnSpPr>
          <p:nvPr/>
        </p:nvCxnSpPr>
        <p:spPr>
          <a:xfrm flipV="1">
            <a:off x="7083996" y="2403436"/>
            <a:ext cx="1026312" cy="953124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825E82FE-2CD4-9AC0-F6E4-0533FADC39C1}"/>
              </a:ext>
            </a:extLst>
          </p:cNvPr>
          <p:cNvCxnSpPr>
            <a:cxnSpLocks/>
          </p:cNvCxnSpPr>
          <p:nvPr/>
        </p:nvCxnSpPr>
        <p:spPr>
          <a:xfrm flipV="1">
            <a:off x="6233546" y="2282935"/>
            <a:ext cx="0" cy="96809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880EAF89-14E0-8DA6-1C48-153472358D35}"/>
              </a:ext>
            </a:extLst>
          </p:cNvPr>
          <p:cNvCxnSpPr>
            <a:cxnSpLocks/>
          </p:cNvCxnSpPr>
          <p:nvPr/>
        </p:nvCxnSpPr>
        <p:spPr>
          <a:xfrm flipH="1" flipV="1">
            <a:off x="4662246" y="2192005"/>
            <a:ext cx="664238" cy="119312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578CC158-6426-8136-086F-5C011C5229B1}"/>
              </a:ext>
            </a:extLst>
          </p:cNvPr>
          <p:cNvCxnSpPr>
            <a:cxnSpLocks/>
          </p:cNvCxnSpPr>
          <p:nvPr/>
        </p:nvCxnSpPr>
        <p:spPr>
          <a:xfrm>
            <a:off x="7001973" y="4546177"/>
            <a:ext cx="1336302" cy="1267441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1F702F64-F3AB-9FFA-F767-C9BF6B05E890}"/>
              </a:ext>
            </a:extLst>
          </p:cNvPr>
          <p:cNvCxnSpPr>
            <a:cxnSpLocks/>
          </p:cNvCxnSpPr>
          <p:nvPr/>
        </p:nvCxnSpPr>
        <p:spPr>
          <a:xfrm flipH="1">
            <a:off x="3340827" y="4360387"/>
            <a:ext cx="1754870" cy="1373302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F0FC06B6-1439-9B69-555A-5BF8BBE650E7}"/>
              </a:ext>
            </a:extLst>
          </p:cNvPr>
          <p:cNvSpPr/>
          <p:nvPr/>
        </p:nvSpPr>
        <p:spPr>
          <a:xfrm>
            <a:off x="9635998" y="5245698"/>
            <a:ext cx="2021277" cy="514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Готовые продукты из зерна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злаков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1 894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0C2DD974-DA52-85BC-0C88-A81B1F78FD25}"/>
              </a:ext>
            </a:extLst>
          </p:cNvPr>
          <p:cNvSpPr/>
          <p:nvPr/>
        </p:nvSpPr>
        <p:spPr>
          <a:xfrm>
            <a:off x="7483804" y="2082249"/>
            <a:ext cx="23840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Century Gothic" panose="020B0502020202020204" pitchFamily="34" charset="0"/>
              </a:rPr>
              <a:t>Удобрения минеральные и химические на </a:t>
            </a:r>
            <a:r>
              <a:rPr lang="ru-RU" sz="800" b="1" dirty="0">
                <a:latin typeface="Century Gothic" panose="020B0502020202020204" pitchFamily="34" charset="0"/>
              </a:rPr>
              <a:t>1 592 </a:t>
            </a:r>
            <a:r>
              <a:rPr lang="ru-RU" sz="800" dirty="0">
                <a:latin typeface="Century Gothic" panose="020B0502020202020204" pitchFamily="34" charset="0"/>
              </a:rPr>
              <a:t>тыс.</a:t>
            </a:r>
            <a:r>
              <a:rPr lang="en-US" sz="800" dirty="0">
                <a:latin typeface="Century Gothic" panose="020B0502020202020204" pitchFamily="34" charset="0"/>
              </a:rPr>
              <a:t>$</a:t>
            </a:r>
            <a:r>
              <a:rPr lang="ru-RU" sz="800" dirty="0">
                <a:latin typeface="Century Gothic" panose="020B0502020202020204" pitchFamily="34" charset="0"/>
              </a:rPr>
              <a:t> 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34A0F843-D076-77C3-540B-41250CFE91A2}"/>
              </a:ext>
            </a:extLst>
          </p:cNvPr>
          <p:cNvCxnSpPr>
            <a:cxnSpLocks/>
          </p:cNvCxnSpPr>
          <p:nvPr/>
        </p:nvCxnSpPr>
        <p:spPr>
          <a:xfrm flipH="1">
            <a:off x="2859775" y="4059526"/>
            <a:ext cx="2031424" cy="90796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>
            <a:extLst>
              <a:ext uri="{FF2B5EF4-FFF2-40B4-BE49-F238E27FC236}">
                <a16:creationId xmlns:a16="http://schemas.microsoft.com/office/drawing/2014/main" id="{A84F62A6-E46E-9D4C-797F-C65EBC90C161}"/>
              </a:ext>
            </a:extLst>
          </p:cNvPr>
          <p:cNvCxnSpPr>
            <a:cxnSpLocks/>
          </p:cNvCxnSpPr>
          <p:nvPr/>
        </p:nvCxnSpPr>
        <p:spPr>
          <a:xfrm flipH="1">
            <a:off x="6192703" y="4594095"/>
            <a:ext cx="22272" cy="1277211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>
            <a:extLst>
              <a:ext uri="{FF2B5EF4-FFF2-40B4-BE49-F238E27FC236}">
                <a16:creationId xmlns:a16="http://schemas.microsoft.com/office/drawing/2014/main" id="{0EE30320-7327-ABFC-9BE9-3CDB15BF77F0}"/>
              </a:ext>
            </a:extLst>
          </p:cNvPr>
          <p:cNvCxnSpPr>
            <a:cxnSpLocks/>
          </p:cNvCxnSpPr>
          <p:nvPr/>
        </p:nvCxnSpPr>
        <p:spPr>
          <a:xfrm flipH="1" flipV="1">
            <a:off x="2743982" y="2851125"/>
            <a:ext cx="2111910" cy="834866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903776AB-522A-57FA-DA9C-AA7CD8EDA586}"/>
              </a:ext>
            </a:extLst>
          </p:cNvPr>
          <p:cNvSpPr/>
          <p:nvPr/>
        </p:nvSpPr>
        <p:spPr>
          <a:xfrm>
            <a:off x="1515190" y="5774103"/>
            <a:ext cx="2113893" cy="34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Трубы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4 686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3" name="Рисунок 82" descr="Изображение выглядит как транспортное средство, Наземный транспорт, колесо, Игрушеч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0BE4189C-05A1-276F-5CF4-9C68B4688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36" y="3299629"/>
            <a:ext cx="917609" cy="917609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D3319D1C-D512-838B-75EF-2A5A492F4619}"/>
              </a:ext>
            </a:extLst>
          </p:cNvPr>
          <p:cNvSpPr/>
          <p:nvPr/>
        </p:nvSpPr>
        <p:spPr>
          <a:xfrm>
            <a:off x="2759708" y="1865176"/>
            <a:ext cx="2726128" cy="463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Тракторы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873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 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70AC5EFA-D734-F044-2C31-DB5F4269A89F}"/>
              </a:ext>
            </a:extLst>
          </p:cNvPr>
          <p:cNvSpPr/>
          <p:nvPr/>
        </p:nvSpPr>
        <p:spPr>
          <a:xfrm>
            <a:off x="839586" y="3957735"/>
            <a:ext cx="1947161" cy="385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Автомобили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5 553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E81BA13-D077-8CA3-3C45-1F9A1BAC664F}"/>
              </a:ext>
            </a:extLst>
          </p:cNvPr>
          <p:cNvSpPr txBox="1"/>
          <p:nvPr/>
        </p:nvSpPr>
        <p:spPr>
          <a:xfrm>
            <a:off x="35060" y="6462135"/>
            <a:ext cx="7680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 </a:t>
            </a:r>
            <a:r>
              <a:rPr lang="ru-RU" sz="800" i="1" kern="0" dirty="0">
                <a:solidFill>
                  <a:prstClr val="black"/>
                </a:solidFill>
                <a:latin typeface="Century Gothic"/>
              </a:rPr>
              <a:t>Бюро национальной статистики АСПИР РК</a:t>
            </a:r>
            <a:r>
              <a:rPr lang="ru-RU" sz="800" i="1" dirty="0">
                <a:latin typeface="Century Gothic" panose="020B0502020202020204" pitchFamily="34" charset="0"/>
              </a:rPr>
              <a:t>(</a:t>
            </a:r>
            <a:r>
              <a:rPr lang="en-US" sz="800" i="1" dirty="0">
                <a:latin typeface="Century Gothic" panose="020B0502020202020204" pitchFamily="34" charset="0"/>
                <a:hlinkClick r:id="rId4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  <a:p>
            <a:r>
              <a:rPr lang="ru-RU" sz="800" i="1" dirty="0">
                <a:latin typeface="Century Gothic" panose="020B0502020202020204" pitchFamily="34" charset="0"/>
              </a:rPr>
              <a:t>Комитет гос.доходов (https://kgd.gov.kz)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FA8F921-5B6A-12E5-8353-23C42A62BC14}"/>
              </a:ext>
            </a:extLst>
          </p:cNvPr>
          <p:cNvSpPr/>
          <p:nvPr/>
        </p:nvSpPr>
        <p:spPr>
          <a:xfrm>
            <a:off x="9677125" y="3120329"/>
            <a:ext cx="1815426" cy="612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Пластмассы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1 838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703F8BD-8516-27B2-6C3B-DDF032C3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685" y="6495548"/>
            <a:ext cx="2743200" cy="365125"/>
          </a:xfrm>
        </p:spPr>
        <p:txBody>
          <a:bodyPr/>
          <a:lstStyle/>
          <a:p>
            <a:fld id="{51F8393B-94B8-4B73-9E0E-B5A22F074115}" type="slidenum">
              <a:rPr lang="ru-KZ" smtClean="0"/>
              <a:t>8</a:t>
            </a:fld>
            <a:endParaRPr lang="ru-KZ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C2DD974-DA52-85BC-0C88-A81B1F78FD25}"/>
              </a:ext>
            </a:extLst>
          </p:cNvPr>
          <p:cNvSpPr/>
          <p:nvPr/>
        </p:nvSpPr>
        <p:spPr>
          <a:xfrm>
            <a:off x="5311446" y="1821270"/>
            <a:ext cx="188717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srgbClr val="000000"/>
                </a:solidFill>
                <a:latin typeface="Century Gothic" panose="020B0502020202020204" pitchFamily="34" charset="0"/>
              </a:rPr>
              <a:t>Машины и механические устройства для промышленного производства на </a:t>
            </a:r>
            <a:r>
              <a:rPr lang="ru-RU" sz="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1 110 </a:t>
            </a:r>
            <a:r>
              <a:rPr lang="ru-RU" sz="800" dirty="0">
                <a:solidFill>
                  <a:srgbClr val="000000"/>
                </a:solidFill>
                <a:latin typeface="Century Gothic" panose="020B0502020202020204" pitchFamily="34" charset="0"/>
              </a:rPr>
              <a:t>тыс.</a:t>
            </a:r>
            <a:r>
              <a:rPr lang="en-US" sz="800" dirty="0">
                <a:solidFill>
                  <a:srgbClr val="000000"/>
                </a:solidFill>
                <a:latin typeface="Century Gothic" panose="020B0502020202020204" pitchFamily="34" charset="0"/>
              </a:rPr>
              <a:t>$</a:t>
            </a:r>
            <a:r>
              <a:rPr lang="ru-RU" sz="800" dirty="0">
                <a:latin typeface="Century Gothic" panose="020B0502020202020204" pitchFamily="34" charset="0"/>
              </a:rPr>
              <a:t> 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Трактор ">
            <a:extLst>
              <a:ext uri="{FF2B5EF4-FFF2-40B4-BE49-F238E27FC236}">
                <a16:creationId xmlns:a16="http://schemas.microsoft.com/office/drawing/2014/main" id="{70157BB5-28FD-5FB5-E655-CA32EAB40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24" y="1342968"/>
            <a:ext cx="671274" cy="67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2D4E8E0-7FBF-F87F-8473-13455A017886}"/>
              </a:ext>
            </a:extLst>
          </p:cNvPr>
          <p:cNvSpPr/>
          <p:nvPr/>
        </p:nvSpPr>
        <p:spPr>
          <a:xfrm>
            <a:off x="7305569" y="6308622"/>
            <a:ext cx="316151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rgbClr val="000000"/>
                </a:solidFill>
                <a:latin typeface="Century Gothic" panose="020B0502020202020204" pitchFamily="34" charset="0"/>
              </a:rPr>
              <a:t>Продукты неорганической химии на </a:t>
            </a:r>
            <a:r>
              <a:rPr lang="ru-RU" sz="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3 667 </a:t>
            </a:r>
            <a:r>
              <a:rPr lang="ru-RU" sz="800" dirty="0">
                <a:solidFill>
                  <a:srgbClr val="000000"/>
                </a:solidFill>
                <a:latin typeface="Century Gothic" panose="020B0502020202020204" pitchFamily="34" charset="0"/>
              </a:rPr>
              <a:t>тыс.</a:t>
            </a:r>
            <a:r>
              <a:rPr lang="en-US" sz="800" dirty="0">
                <a:solidFill>
                  <a:srgbClr val="000000"/>
                </a:solidFill>
                <a:latin typeface="Century Gothic" panose="020B0502020202020204" pitchFamily="34" charset="0"/>
              </a:rPr>
              <a:t>$</a:t>
            </a:r>
            <a:r>
              <a:rPr lang="ru-RU" sz="800" dirty="0">
                <a:latin typeface="Century Gothic" panose="020B0502020202020204" pitchFamily="34" charset="0"/>
              </a:rPr>
              <a:t> 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pic>
        <p:nvPicPr>
          <p:cNvPr id="7" name="Picture 2" descr="Машинное оборудование ">
            <a:extLst>
              <a:ext uri="{FF2B5EF4-FFF2-40B4-BE49-F238E27FC236}">
                <a16:creationId xmlns:a16="http://schemas.microsoft.com/office/drawing/2014/main" id="{C2F70523-7B8F-415D-3640-DC854D720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355" y="1244025"/>
            <a:ext cx="577245" cy="57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npk ">
            <a:extLst>
              <a:ext uri="{FF2B5EF4-FFF2-40B4-BE49-F238E27FC236}">
                <a16:creationId xmlns:a16="http://schemas.microsoft.com/office/drawing/2014/main" id="{5AEA262F-9F3D-BEEF-4B52-6F6F12FFF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377" y="1355997"/>
            <a:ext cx="681228" cy="68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Злак ">
            <a:extLst>
              <a:ext uri="{FF2B5EF4-FFF2-40B4-BE49-F238E27FC236}">
                <a16:creationId xmlns:a16="http://schemas.microsoft.com/office/drawing/2014/main" id="{4602134D-EA2A-2584-9ED1-3E009AABD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542" y="4598591"/>
            <a:ext cx="728593" cy="72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Изображение выглядит как графическая встав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82F2DC1-A906-53EE-395E-3C760A0D2D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494" y="2632047"/>
            <a:ext cx="667582" cy="667582"/>
          </a:xfrm>
          <a:prstGeom prst="rect">
            <a:avLst/>
          </a:prstGeom>
        </p:spPr>
      </p:pic>
      <p:pic>
        <p:nvPicPr>
          <p:cNvPr id="2054" name="Picture 6" descr="Трубы ">
            <a:extLst>
              <a:ext uri="{FF2B5EF4-FFF2-40B4-BE49-F238E27FC236}">
                <a16:creationId xmlns:a16="http://schemas.microsoft.com/office/drawing/2014/main" id="{1E2447C8-3119-2E00-EC7E-D19385EC6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445" y="5163965"/>
            <a:ext cx="590084" cy="59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Лебедка ">
            <a:extLst>
              <a:ext uri="{FF2B5EF4-FFF2-40B4-BE49-F238E27FC236}">
                <a16:creationId xmlns:a16="http://schemas.microsoft.com/office/drawing/2014/main" id="{0E4955DB-307F-3D50-E063-613F3CD37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53" y="1919226"/>
            <a:ext cx="741826" cy="74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Удобрения ">
            <a:extLst>
              <a:ext uri="{FF2B5EF4-FFF2-40B4-BE49-F238E27FC236}">
                <a16:creationId xmlns:a16="http://schemas.microsoft.com/office/drawing/2014/main" id="{59AA8065-CE37-0915-BD3A-FB0C3566D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005" y="5730849"/>
            <a:ext cx="539599" cy="53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Автомобильные запчасти ">
            <a:extLst>
              <a:ext uri="{FF2B5EF4-FFF2-40B4-BE49-F238E27FC236}">
                <a16:creationId xmlns:a16="http://schemas.microsoft.com/office/drawing/2014/main" id="{0598D712-74F8-A6D0-6623-B2FF09D6D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262" y="5868408"/>
            <a:ext cx="539599" cy="53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159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316" y="-191860"/>
            <a:ext cx="10972800" cy="720824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Выводы по текущей ситуации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655652" y="11924"/>
            <a:ext cx="1157297" cy="36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73748" y="431187"/>
            <a:ext cx="6922214" cy="2791848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Конкурентные преимущества: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1) Выгодное географическое расположение, наличие автомагистрали «Западная Европа -Западный Китай», железной дороги «Москва - Алматы- Астана»;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2) Инвестиционная привлекательность (наличие 6 индустриальных зон);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3) Наличие космодрома Байконур, исторического культурного наследия и рекреационного потенциала позволяют развивать туризм;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4) Запасы углеводородного сырья, цветных металлов (медь, свинец, цинк и золото), черных металлов (железо, титан и ванадий), урана, кварцевых песков, песков строительных, известняка, ракушечника;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5) Благоприятные </a:t>
            </a:r>
            <a:r>
              <a:rPr lang="ru-RU" sz="1100" dirty="0" err="1">
                <a:latin typeface="Century Gothic" panose="020B0502020202020204" pitchFamily="34" charset="0"/>
              </a:rPr>
              <a:t>почвенно</a:t>
            </a:r>
            <a:r>
              <a:rPr lang="ru-RU" sz="1100" dirty="0">
                <a:latin typeface="Century Gothic" panose="020B0502020202020204" pitchFamily="34" charset="0"/>
              </a:rPr>
              <a:t> - климатические условия для развития растениеводства и животноводства;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en-US" sz="1100" dirty="0">
                <a:latin typeface="Century Gothic" panose="020B0502020202020204" pitchFamily="34" charset="0"/>
              </a:rPr>
              <a:t>6)</a:t>
            </a:r>
            <a:r>
              <a:rPr lang="ru-RU" sz="1100" dirty="0">
                <a:latin typeface="Century Gothic" panose="020B0502020202020204" pitchFamily="34" charset="0"/>
              </a:rPr>
              <a:t> Обеспеченность населения области природным газом;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7) Горнодобывающая и аграрная специализация региона создают условия для развития этих отраслей за счет растущих внутренних и внешних рынков сбыта продукции;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8) развитие и наращивание межрегиональных связей, развитие транзитного потенциала и АПК</a:t>
            </a:r>
            <a:r>
              <a:rPr lang="en-US" sz="1100" dirty="0">
                <a:latin typeface="Century Gothic" panose="020B0502020202020204" pitchFamily="34" charset="0"/>
              </a:rPr>
              <a:t>.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3748" y="3314475"/>
            <a:ext cx="6922214" cy="3285501"/>
          </a:xfrm>
          <a:prstGeom prst="rect">
            <a:avLst/>
          </a:prstGeom>
          <a:ln>
            <a:solidFill>
              <a:srgbClr val="00D5D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Возможности: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1) Оказание адресной социальной помощи лицам, проживающим за чертой бедности, вовлечение их в активные меры содействия занятости для выхода из трудной жизненной ситуации</a:t>
            </a:r>
            <a:r>
              <a:rPr lang="en-US" sz="1100" dirty="0">
                <a:latin typeface="Century Gothic" panose="020B0502020202020204" pitchFamily="34" charset="0"/>
              </a:rPr>
              <a:t>;</a:t>
            </a:r>
            <a:endParaRPr lang="ru-RU" sz="1100" dirty="0">
              <a:latin typeface="Century Gothic" panose="020B0502020202020204" pitchFamily="34" charset="0"/>
            </a:endParaRP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2) Кредитование областных бюджетов на строительство и приобретение жилья специалистам в области здравоохранения, образования, социального обеспечения, культуры, спорта и АПК, государственным служащим аппаратов акимов сел, поселков, сельских округов, прибывшим для работы и проживания в сельские населенные пункты по Кызылординской области</a:t>
            </a:r>
            <a:r>
              <a:rPr lang="en-US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;</a:t>
            </a:r>
            <a:endParaRPr lang="ru-RU" sz="11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3) Организация информационных консультаций по заинтересованным вопросам (консультации по вопросам предпринимательства, оказание юридической, психологической помощи)</a:t>
            </a:r>
            <a:r>
              <a:rPr lang="en-US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;</a:t>
            </a:r>
            <a:endParaRPr lang="ru-RU" sz="11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4) Охват молодежи информацией о реализуемых мерах государственной поддержки. Содействие участию молодежи в проекте «</a:t>
            </a:r>
            <a:r>
              <a:rPr lang="ru-RU" sz="11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Тәуелсіздік</a:t>
            </a: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ұрпақтары</a:t>
            </a: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», направленном на поддержку талантливой молодежи до 2025 года</a:t>
            </a:r>
            <a:r>
              <a:rPr lang="en-US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;</a:t>
            </a:r>
            <a:endParaRPr lang="ru-RU" sz="11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5) Проведение массовых экологических акций под названием «Чистая природа. Новый Казахстан» (уборка парков,</a:t>
            </a:r>
            <a:r>
              <a:rPr lang="en-US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скверов, посадка деревьев)</a:t>
            </a:r>
            <a:r>
              <a:rPr lang="en-US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;</a:t>
            </a:r>
            <a:endParaRPr lang="ru-RU" sz="11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6) Инновационное развитие через строительство объектов альтернативной энергетики (ветровая, солнечная)</a:t>
            </a:r>
            <a:r>
              <a:rPr lang="en-US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ru-RU" sz="1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Shape 821"/>
          <p:cNvGrpSpPr>
            <a:grpSpLocks noChangeAspect="1"/>
          </p:cNvGrpSpPr>
          <p:nvPr/>
        </p:nvGrpSpPr>
        <p:grpSpPr>
          <a:xfrm>
            <a:off x="30151" y="3571678"/>
            <a:ext cx="577173" cy="562181"/>
            <a:chOff x="5926225" y="921350"/>
            <a:chExt cx="517800" cy="504350"/>
          </a:xfrm>
          <a:solidFill>
            <a:srgbClr val="00D5D0"/>
          </a:solidFill>
        </p:grpSpPr>
        <p:sp>
          <p:nvSpPr>
            <p:cNvPr id="12" name="Shape 822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Shape 823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4" name="Shape 967"/>
          <p:cNvSpPr>
            <a:spLocks noChangeAspect="1"/>
          </p:cNvSpPr>
          <p:nvPr/>
        </p:nvSpPr>
        <p:spPr>
          <a:xfrm>
            <a:off x="78545" y="759074"/>
            <a:ext cx="480383" cy="480412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Shape 968"/>
          <p:cNvSpPr>
            <a:spLocks noChangeAspect="1"/>
          </p:cNvSpPr>
          <p:nvPr/>
        </p:nvSpPr>
        <p:spPr>
          <a:xfrm>
            <a:off x="7641079" y="3620272"/>
            <a:ext cx="480028" cy="480000"/>
          </a:xfrm>
          <a:custGeom>
            <a:avLst/>
            <a:gdLst/>
            <a:ahLst/>
            <a:cxnLst/>
            <a:rect l="0" t="0" r="0" b="0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6" name="Shape 969"/>
          <p:cNvSpPr>
            <a:spLocks noChangeAspect="1"/>
          </p:cNvSpPr>
          <p:nvPr/>
        </p:nvSpPr>
        <p:spPr>
          <a:xfrm>
            <a:off x="7641079" y="855118"/>
            <a:ext cx="480029" cy="480000"/>
          </a:xfrm>
          <a:custGeom>
            <a:avLst/>
            <a:gdLst/>
            <a:ahLst/>
            <a:cxnLst/>
            <a:rect l="0" t="0" r="0" b="0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" name="Прямоугольник 16"/>
          <p:cNvSpPr/>
          <p:nvPr/>
        </p:nvSpPr>
        <p:spPr>
          <a:xfrm>
            <a:off x="8166224" y="431187"/>
            <a:ext cx="3911275" cy="279184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Слабые стороны: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1) </a:t>
            </a:r>
            <a:r>
              <a:rPr lang="ru-RU" sz="1100" dirty="0" err="1">
                <a:latin typeface="Century Gothic" panose="020B0502020202020204" pitchFamily="34" charset="0"/>
              </a:rPr>
              <a:t>Мелкотоварность</a:t>
            </a:r>
            <a:r>
              <a:rPr lang="ru-RU" sz="1100" dirty="0">
                <a:latin typeface="Century Gothic" panose="020B0502020202020204" pitchFamily="34" charset="0"/>
              </a:rPr>
              <a:t> сельскохозяйственного производства, слабая кормовая база, недостаток полнорационных кормов и, как следствие, низкая продуктивность скота и птицы, низкая доля отечественной продукции и глубокой переработки на внутреннем рынке продовольственных товаров</a:t>
            </a:r>
            <a:r>
              <a:rPr lang="en-US" sz="1100" dirty="0">
                <a:latin typeface="Century Gothic" panose="020B0502020202020204" pitchFamily="34" charset="0"/>
              </a:rPr>
              <a:t>;</a:t>
            </a:r>
            <a:endParaRPr lang="ru-RU" sz="11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2) Высокий износ сетей электроснабжения (68%)</a:t>
            </a:r>
            <a:r>
              <a:rPr lang="en-US" sz="1100" dirty="0">
                <a:latin typeface="Century Gothic" panose="020B0502020202020204" pitchFamily="34" charset="0"/>
              </a:rPr>
              <a:t>;</a:t>
            </a:r>
            <a:endParaRPr lang="ru-RU" sz="11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3) Низкая доля автомобильных дорог областного и районного значения в хорошем и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ru-RU" sz="1100" dirty="0">
                <a:latin typeface="Century Gothic" panose="020B0502020202020204" pitchFamily="34" charset="0"/>
              </a:rPr>
              <a:t>удовлетворительном состоянии (82%).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179624" y="3314475"/>
            <a:ext cx="3911274" cy="313676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Снижение привлекательности региона для населения: </a:t>
            </a:r>
          </a:p>
          <a:p>
            <a:pPr marL="110064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1) Миграция населения в крупные населенные пункты (города, поселки, районные центры), которая увеличивает рост очередников на земельные участки для строительства индивидуальных жилых домов, следовательно, создает острую необходимость разработки проектов инженерно-коммуникационной инфраструктуры</a:t>
            </a:r>
            <a:r>
              <a:rPr lang="en-US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;</a:t>
            </a:r>
            <a:endParaRPr lang="ru-RU" sz="11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10064" indent="-110064">
              <a:buFont typeface="Arial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) Неблагоприятная экологическая ситуация в регионе</a:t>
            </a:r>
            <a:r>
              <a:rPr lang="en-US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;</a:t>
            </a:r>
            <a:endParaRPr lang="ru-RU" sz="11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10064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r>
              <a:rPr lang="ru-KZ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Истощение сырьевой базы. Основной вектор экономики региона направлен на добывающую промышленность, при этом обрабатывающая отрасль развивается недостаточными темпами</a:t>
            </a:r>
            <a:r>
              <a:rPr lang="en-US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ru-RU" sz="1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2009" y="1305822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59143" y="4133858"/>
            <a:ext cx="32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</a:t>
            </a:r>
            <a:endParaRPr lang="ru-RU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738217" y="1438226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738217" y="4133859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6554343"/>
            <a:ext cx="8448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 Управление экономики и финансов Кызылординской области</a:t>
            </a:r>
          </a:p>
          <a:p>
            <a:r>
              <a:rPr lang="ru-RU" sz="800" i="1" dirty="0">
                <a:latin typeface="Century Gothic" panose="020B0502020202020204" pitchFamily="34" charset="0"/>
              </a:rPr>
              <a:t>План развития Кызылординской области на 2021-2025 годы</a:t>
            </a:r>
          </a:p>
          <a:p>
            <a:endParaRPr lang="ru-RU" sz="800" i="1" dirty="0">
              <a:latin typeface="Century Gothic" panose="020B0502020202020204" pitchFamily="34" charset="0"/>
            </a:endParaRPr>
          </a:p>
          <a:p>
            <a:endParaRPr lang="ru-RU" sz="800" i="1" dirty="0">
              <a:latin typeface="Century Gothic" panose="020B0502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6775C2E-0A89-24FC-73F8-ECCB69F76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492240"/>
            <a:ext cx="626827" cy="36576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>
                <a:latin typeface="Century Gothic" panose="020B0502020202020204" pitchFamily="34" charset="0"/>
              </a:rPr>
              <a:pPr algn="r"/>
              <a:t>9</a:t>
            </a:fld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3818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1367</Words>
  <Application>Microsoft Office PowerPoint</Application>
  <PresentationFormat>Широкоэкранный</PresentationFormat>
  <Paragraphs>137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Arial Narrow</vt:lpstr>
      <vt:lpstr>Calibri</vt:lpstr>
      <vt:lpstr>Century Gothic</vt:lpstr>
      <vt:lpstr>Тема Office</vt:lpstr>
      <vt:lpstr>Презентация PowerPoint</vt:lpstr>
      <vt:lpstr>Кызылординская область</vt:lpstr>
      <vt:lpstr>Статистика вклада Кызылординской области в экономику страны</vt:lpstr>
      <vt:lpstr>Статистика занятости населения Кызылординской области</vt:lpstr>
      <vt:lpstr>Количество действующих субъектов МСБ</vt:lpstr>
      <vt:lpstr>Количество действующих субъектов МСБ и результаты поддержки Фонда</vt:lpstr>
      <vt:lpstr>Презентация PowerPoint</vt:lpstr>
      <vt:lpstr>Презентация PowerPoint</vt:lpstr>
      <vt:lpstr>Выводы по текущей ситуации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Эльдана Канцерова</dc:creator>
  <cp:lastModifiedBy>Эльдана Канцерова</cp:lastModifiedBy>
  <cp:revision>45</cp:revision>
  <dcterms:created xsi:type="dcterms:W3CDTF">2024-07-31T05:42:12Z</dcterms:created>
  <dcterms:modified xsi:type="dcterms:W3CDTF">2024-08-02T10:53:03Z</dcterms:modified>
</cp:coreProperties>
</file>